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4" r:id="rId2"/>
  </p:sldMasterIdLst>
  <p:notesMasterIdLst>
    <p:notesMasterId r:id="rId15"/>
  </p:notesMasterIdLst>
  <p:sldIdLst>
    <p:sldId id="390" r:id="rId3"/>
    <p:sldId id="453" r:id="rId4"/>
    <p:sldId id="454" r:id="rId5"/>
    <p:sldId id="450" r:id="rId6"/>
    <p:sldId id="451" r:id="rId7"/>
    <p:sldId id="455" r:id="rId8"/>
    <p:sldId id="433" r:id="rId9"/>
    <p:sldId id="452" r:id="rId10"/>
    <p:sldId id="456" r:id="rId11"/>
    <p:sldId id="443" r:id="rId12"/>
    <p:sldId id="441" r:id="rId13"/>
    <p:sldId id="375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E2E2E"/>
    <a:srgbClr val="008ED3"/>
    <a:srgbClr val="FFFFFF"/>
    <a:srgbClr val="7F7F7F"/>
    <a:srgbClr val="1CADE4"/>
    <a:srgbClr val="D9D9D9"/>
    <a:srgbClr val="008FFF"/>
    <a:srgbClr val="0083CD"/>
    <a:srgbClr val="02B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41" autoAdjust="0"/>
    <p:restoredTop sz="83447" autoAdjust="0"/>
  </p:normalViewPr>
  <p:slideViewPr>
    <p:cSldViewPr snapToGrid="0">
      <p:cViewPr varScale="1">
        <p:scale>
          <a:sx n="97" d="100"/>
          <a:sy n="97" d="100"/>
        </p:scale>
        <p:origin x="1022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3644D-0FC9-4A13-9457-43F08EE8DCF6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2AE73-1CA2-401B-B18F-7F01CB5593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138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dirty="0"/>
              <a:t>Let’s see</a:t>
            </a:r>
            <a:r>
              <a:rPr lang="en-US" altLang="zh-TW" sz="2000" baseline="0" dirty="0"/>
              <a:t> the new product </a:t>
            </a:r>
            <a:r>
              <a:rPr lang="en-US" altLang="zh-TW" sz="2000" dirty="0"/>
              <a:t>introduction.</a:t>
            </a:r>
            <a:r>
              <a:rPr lang="zh-TW" altLang="en-US" sz="2000" dirty="0"/>
              <a:t> </a:t>
            </a:r>
            <a:r>
              <a:rPr lang="it-IT" altLang="zh-TW" sz="1200" b="1" dirty="0">
                <a:solidFill>
                  <a:schemeClr val="bg1"/>
                </a:solidFill>
              </a:rPr>
              <a:t>4K NDI®|HX PTZ Camera</a:t>
            </a:r>
            <a:r>
              <a:rPr lang="en-US" altLang="zh-TW" sz="1200" b="1" dirty="0">
                <a:solidFill>
                  <a:schemeClr val="bg1"/>
                </a:solidFill>
              </a:rPr>
              <a:t> , VC-A71P-HN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1" dirty="0">
              <a:solidFill>
                <a:schemeClr val="bg1"/>
              </a:solidFill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19138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719138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719138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719138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719138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71913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71913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71913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71913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r" defTabSz="7191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83D17-2ABA-42EA-805A-A37E986999C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pPr marL="0" marR="0" lvl="0" indent="0" algn="r" defTabSz="7191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186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VC-A71P-HN is compatible with Lumens products like media processor LC200, LC100 and Camera controller VS-KB30 and VS-KB20.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It is also compatible with Lumens software like </a:t>
            </a:r>
            <a:r>
              <a:rPr lang="en-US" altLang="zh-TW" dirty="0" err="1"/>
              <a:t>CamConnect</a:t>
            </a:r>
            <a:r>
              <a:rPr lang="en-US" altLang="zh-TW" dirty="0"/>
              <a:t>, OBS Plugin…, providing users use more convenience. </a:t>
            </a:r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4026A-57D6-4A76-ACEB-FC91802D858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744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VC-A71P-HN successfully integrates with major Video Conference software, popular streaming platforms, broadcasting software and Stream Deck.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It provides users with more flexible options to use VC-A71P-HN with their desired platforms.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4026A-57D6-4A76-ACEB-FC91802D858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513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>
              <a:defRPr/>
            </a:pPr>
            <a:r>
              <a:rPr lang="en-US" altLang="zh-TW" dirty="0"/>
              <a:t>For more information, please visit our website at www.Mylumens.com</a:t>
            </a:r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D9E8-814B-4CA6-AF44-841A0C737E2F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0414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Myriad Pro"/>
              </a:rPr>
              <a:t>Lumens VC-A71P-HN is a 4K 60fps PTZ camera with 12G-SDI, high bandwidth NDI and NDI®|HX3 outputs. </a:t>
            </a:r>
          </a:p>
          <a:p>
            <a:r>
              <a:rPr lang="en-US" altLang="zh-TW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zh-TW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color is available for black and white.</a:t>
            </a:r>
          </a:p>
          <a:p>
            <a:r>
              <a:rPr lang="en-US" altLang="zh-TW" dirty="0"/>
              <a:t>It is NDAA and TAA </a:t>
            </a:r>
            <a:r>
              <a:rPr lang="en-US" altLang="zh-TW" sz="900" dirty="0">
                <a:solidFill>
                  <a:schemeClr val="bg1"/>
                </a:solidFill>
                <a:cs typeface="Calibri" panose="020F0502020204030204" pitchFamily="34" charset="0"/>
              </a:rPr>
              <a:t>Compliant. and it comes with 5-year</a:t>
            </a:r>
            <a:r>
              <a:rPr lang="en-US" altLang="zh-TW" sz="900" baseline="0" dirty="0">
                <a:solidFill>
                  <a:schemeClr val="bg1"/>
                </a:solidFill>
                <a:cs typeface="Calibri" panose="020F0502020204030204" pitchFamily="34" charset="0"/>
              </a:rPr>
              <a:t> warranty.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2AE73-1CA2-401B-B18F-7F01CB55931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999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VC-A71P-HN is equipped with dual SDI ports, USB 3.0 and 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Myriad Pro"/>
                <a:ea typeface="新細明體" panose="02020500000000000000" pitchFamily="18" charset="-120"/>
                <a:cs typeface="Calibri" panose="020F0502020204030204" pitchFamily="34" charset="0"/>
              </a:rPr>
              <a:t>f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Myriad Pro"/>
              </a:rPr>
              <a:t>eaturing genlock and the </a:t>
            </a:r>
            <a:r>
              <a:rPr lang="en-US" altLang="zh-TW" sz="1800" b="0" i="0" u="none" strike="noStrike" baseline="0" dirty="0" err="1">
                <a:solidFill>
                  <a:srgbClr val="000000"/>
                </a:solidFill>
                <a:latin typeface="Myriad Pro"/>
              </a:rPr>
              <a:t>FreeD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Myriad Pro"/>
              </a:rPr>
              <a:t> protocol.</a:t>
            </a:r>
          </a:p>
          <a:p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Myriad Pro"/>
              </a:rPr>
              <a:t>It support for Rec709 and BT2020 color spaces, it makes the camera suitable for HD and UHD TV workflows. </a:t>
            </a:r>
          </a:p>
          <a:p>
            <a:r>
              <a:rPr lang="en-US" altLang="zh-TW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Featuring full NDI, and also</a:t>
            </a:r>
            <a:r>
              <a:rPr lang="en-US" altLang="zh-TW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Calibri" panose="020F0502020204030204" pitchFamily="34" charset="0"/>
              </a:rPr>
              <a:t>supports the latest version of the NDI protocol, NDI HX3.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2AE73-1CA2-401B-B18F-7F01CB55931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706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800" dirty="0"/>
              <a:t>On the front, VC-A71P-HN </a:t>
            </a:r>
            <a:r>
              <a:rPr lang="en-US" altLang="zh-TW" sz="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is equipped with tally light and status LED indicator.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4026A-57D6-4A76-ACEB-FC91802D858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227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back, </a:t>
            </a:r>
            <a:r>
              <a:rPr lang="en-US" altLang="zh-TW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Kensington Lock Port, NDI, Ethernet port, USB 3, HDMI , 3GSDI, 12SDI output port, RS-424, output switch, Genlock input, Audio in, RS-232, DV 12V Input and </a:t>
            </a:r>
            <a:r>
              <a:rPr lang="en-US" altLang="zh-TW" sz="9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 select.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4026A-57D6-4A76-ACEB-FC91802D858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01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are some key features of VC-A71P-HN.</a:t>
            </a:r>
          </a:p>
          <a:p>
            <a:pPr marL="285743" indent="-285743">
              <a:lnSpc>
                <a:spcPct val="150000"/>
              </a:lnSpc>
              <a:buClr>
                <a:srgbClr val="0083CD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4K 60 fps, 30x Optical Zoom, 1/1.8" Sensor</a:t>
            </a:r>
            <a:endParaRPr lang="zh-TW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43" indent="-285743">
              <a:lnSpc>
                <a:spcPct val="150000"/>
              </a:lnSpc>
              <a:buClr>
                <a:srgbClr val="0083CD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12G-SDI | 3G-SDI | HDMI | IP | USB Output</a:t>
            </a:r>
          </a:p>
          <a:p>
            <a:pPr marL="285743" indent="-285743">
              <a:lnSpc>
                <a:spcPct val="150000"/>
              </a:lnSpc>
              <a:buClr>
                <a:srgbClr val="0083CD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Genlock Support</a:t>
            </a:r>
          </a:p>
          <a:p>
            <a:pPr marL="285743" indent="-285743">
              <a:lnSpc>
                <a:spcPct val="150000"/>
              </a:lnSpc>
              <a:buClr>
                <a:srgbClr val="0083CD"/>
              </a:buClr>
              <a:buSzPct val="50000"/>
              <a:buFont typeface="Wingdings" panose="05000000000000000000" pitchFamily="2" charset="2"/>
              <a:buChar char="n"/>
            </a:pPr>
            <a:r>
              <a:rPr lang="fr-FR" altLang="zh-TW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Rec.709 | BT.2020 Support</a:t>
            </a:r>
          </a:p>
          <a:p>
            <a:pPr marL="285743" indent="-285743">
              <a:lnSpc>
                <a:spcPct val="150000"/>
              </a:lnSpc>
              <a:buClr>
                <a:srgbClr val="0083CD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 NDI | NDI|HX3 | RTSP | RTMP | RTMPS | MPEG- TS | SRT Support </a:t>
            </a:r>
          </a:p>
          <a:p>
            <a:pPr marL="285743" indent="-285743">
              <a:lnSpc>
                <a:spcPct val="150000"/>
              </a:lnSpc>
              <a:buClr>
                <a:srgbClr val="0083CD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zh-TW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FreeD</a:t>
            </a:r>
            <a:r>
              <a:rPr lang="en-US" altLang="zh-TW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Protocol for Live VR/AR Production </a:t>
            </a:r>
          </a:p>
          <a:p>
            <a:pPr marL="285743" indent="-285743">
              <a:lnSpc>
                <a:spcPct val="150000"/>
              </a:lnSpc>
              <a:buClr>
                <a:srgbClr val="0083CD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802.1x Support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2AE73-1CA2-401B-B18F-7F01CB55931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1932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TW" sz="900" b="1" dirty="0">
                <a:solidFill>
                  <a:prstClr val="black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NDI® High Bandwidth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9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Featuring full NDI, VC-A71P-HN delivers high-quality video over IP networks with ultra-low latency. Visually lossless, the I-Frame NDI codec is suitable for use in high-end video and TV production, live events and studios.</a:t>
            </a:r>
            <a:endParaRPr lang="zh-TW" altLang="zh-TW" sz="9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  <a:p>
            <a:endParaRPr lang="en-US" altLang="zh-TW" dirty="0"/>
          </a:p>
          <a:p>
            <a:r>
              <a:rPr lang="en-US" altLang="zh-TW" sz="1800" b="1" dirty="0">
                <a:solidFill>
                  <a:prstClr val="black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NDI®|HX3 Technology</a:t>
            </a:r>
          </a:p>
          <a:p>
            <a:pPr algn="l"/>
            <a:r>
              <a:rPr lang="en-US" altLang="zh-TW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VC-A71P-HN supports the latest version of the NDI protocol, NDI®|HX3. It delivers high-quality video with very low latency and connects directly to NDI® networks. VC-A71P-HN outputs NDI®|HX3 and full NDI output simultaneously.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4026A-57D6-4A76-ACEB-FC91802D858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684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TW" sz="900" b="1" dirty="0">
                <a:solidFill>
                  <a:prstClr val="black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Broadcast Connections </a:t>
            </a:r>
          </a:p>
          <a:p>
            <a:pPr algn="l"/>
            <a:r>
              <a:rPr lang="en-US" altLang="zh-TW" sz="9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VC-A71P-HN is equipped with dual SDI ports (12G and 3G) and a genlock connector to synchronize broadcast equipment. The camera can be powered over the Ethernet (PoE++); the network port can also be used for SRT and MPEG- TS output, as well as standard web</a:t>
            </a:r>
            <a:r>
              <a:rPr lang="zh-TW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9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streaming protocols.</a:t>
            </a:r>
            <a:endParaRPr lang="zh-TW" altLang="zh-TW" sz="9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  <a:p>
            <a:endParaRPr lang="en-US" altLang="zh-TW" dirty="0"/>
          </a:p>
          <a:p>
            <a:pPr algn="l"/>
            <a:r>
              <a:rPr lang="en-US" altLang="zh-TW" sz="1800" b="1" dirty="0">
                <a:solidFill>
                  <a:prstClr val="black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BT.2020/Rec.709 </a:t>
            </a:r>
          </a:p>
          <a:p>
            <a:pPr algn="l"/>
            <a:r>
              <a:rPr lang="en-US" altLang="zh-TW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Lumens VC-A71P-HN supports the BT.2020 color gamut for wide and precise color reproduction. With BT.2020</a:t>
            </a:r>
            <a:r>
              <a:rPr lang="en-US" altLang="zh-TW" sz="180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, VC-A71P-HN </a:t>
            </a:r>
            <a:r>
              <a:rPr lang="en-US" altLang="zh-TW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can be matched with other cameras and deliver video output optimized for new generation </a:t>
            </a:r>
            <a:r>
              <a:rPr lang="en-US" altLang="zh-TW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UltraHD</a:t>
            </a:r>
            <a:r>
              <a:rPr lang="en-US" altLang="zh-TW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monitors. 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4026A-57D6-4A76-ACEB-FC91802D858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63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 with </a:t>
            </a:r>
            <a:r>
              <a:rPr lang="en-US" altLang="zh-TW" sz="900" u="none" strike="noStrike" dirty="0">
                <a:effectLst/>
              </a:rPr>
              <a:t>Panasonic AW-UE80 and UE100</a:t>
            </a:r>
            <a:r>
              <a:rPr lang="en-US" altLang="zh-TW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altLang="zh-TW" sz="900" u="none" strike="noStrike" dirty="0">
                <a:effectLst/>
              </a:rPr>
              <a:t>Lumens VC-A71P-HN</a:t>
            </a:r>
            <a:r>
              <a:rPr lang="en-US" altLang="zh-TW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9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is equipped with </a:t>
            </a:r>
            <a:r>
              <a:rPr lang="en-US" altLang="zh-TW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12G-SDI, 3G-SDI and USB 3 output ports.</a:t>
            </a:r>
            <a:r>
              <a:rPr lang="en-US" altLang="zh-TW" sz="1400" dirty="0">
                <a:solidFill>
                  <a:schemeClr val="tx1"/>
                </a:solidFill>
              </a:rPr>
              <a:t> Which offering more flexibility and convenience to integrate with various recording and broadcasting equipment and displays.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 AF function intelligently identifies facial characteristics, it can focus quickly and accurately, even in complex environments. </a:t>
            </a:r>
            <a:r>
              <a:rPr lang="en-US" altLang="zh-TW" sz="9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Featuring full NDI, and also</a:t>
            </a:r>
            <a:r>
              <a:rPr lang="en-US" altLang="zh-TW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Calibri" panose="020F0502020204030204" pitchFamily="34" charset="0"/>
              </a:rPr>
              <a:t>supports the latest version of the NDI protocol, NDI HX3. 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2AE73-1CA2-401B-B18F-7F01CB55931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782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06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0626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4102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 Cover"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31000">
              <a:schemeClr val="tx1">
                <a:lumMod val="85000"/>
                <a:lumOff val="1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33"/>
          <a:stretch/>
        </p:blipFill>
        <p:spPr>
          <a:xfrm>
            <a:off x="395537" y="267495"/>
            <a:ext cx="2292351" cy="523885"/>
          </a:xfrm>
          <a:prstGeom prst="rect">
            <a:avLst/>
          </a:prstGeom>
        </p:spPr>
      </p:pic>
      <p:sp>
        <p:nvSpPr>
          <p:cNvPr id="4" name="橢圓 3"/>
          <p:cNvSpPr/>
          <p:nvPr userDrawn="1"/>
        </p:nvSpPr>
        <p:spPr>
          <a:xfrm>
            <a:off x="4427984" y="915566"/>
            <a:ext cx="1988820" cy="1988820"/>
          </a:xfrm>
          <a:prstGeom prst="ellipse">
            <a:avLst/>
          </a:prstGeom>
          <a:gradFill>
            <a:gsLst>
              <a:gs pos="100000">
                <a:srgbClr val="0083CD"/>
              </a:gs>
              <a:gs pos="0">
                <a:srgbClr val="66FFFF"/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sp>
        <p:nvSpPr>
          <p:cNvPr id="31" name="矩形 30"/>
          <p:cNvSpPr/>
          <p:nvPr userDrawn="1"/>
        </p:nvSpPr>
        <p:spPr>
          <a:xfrm>
            <a:off x="8779369" y="4427290"/>
            <a:ext cx="45719" cy="444378"/>
          </a:xfrm>
          <a:prstGeom prst="rect">
            <a:avLst/>
          </a:prstGeom>
          <a:solidFill>
            <a:srgbClr val="B3B3B3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cxnSp>
        <p:nvCxnSpPr>
          <p:cNvPr id="1025" name="直線接點 1024"/>
          <p:cNvCxnSpPr/>
          <p:nvPr userDrawn="1"/>
        </p:nvCxnSpPr>
        <p:spPr>
          <a:xfrm>
            <a:off x="5514637" y="267494"/>
            <a:ext cx="3199256" cy="0"/>
          </a:xfrm>
          <a:prstGeom prst="line">
            <a:avLst/>
          </a:prstGeom>
          <a:ln w="12700">
            <a:solidFill>
              <a:srgbClr val="777777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6" name="群組 1025"/>
          <p:cNvGrpSpPr/>
          <p:nvPr userDrawn="1"/>
        </p:nvGrpSpPr>
        <p:grpSpPr>
          <a:xfrm>
            <a:off x="8280852" y="4437601"/>
            <a:ext cx="412828" cy="413859"/>
            <a:chOff x="7884368" y="4040128"/>
            <a:chExt cx="809311" cy="811332"/>
          </a:xfrm>
        </p:grpSpPr>
        <p:grpSp>
          <p:nvGrpSpPr>
            <p:cNvPr id="11" name="群組 10"/>
            <p:cNvGrpSpPr/>
            <p:nvPr userDrawn="1"/>
          </p:nvGrpSpPr>
          <p:grpSpPr>
            <a:xfrm>
              <a:off x="8316414" y="4473265"/>
              <a:ext cx="377265" cy="378195"/>
              <a:chOff x="6948269" y="1608102"/>
              <a:chExt cx="1195872" cy="1198817"/>
            </a:xfrm>
            <a:solidFill>
              <a:srgbClr val="B3B3B3">
                <a:alpha val="53000"/>
              </a:srgbClr>
            </a:solidFill>
          </p:grpSpPr>
          <p:sp>
            <p:nvSpPr>
              <p:cNvPr id="22" name="橢圓 21"/>
              <p:cNvSpPr/>
              <p:nvPr userDrawn="1"/>
            </p:nvSpPr>
            <p:spPr>
              <a:xfrm rot="2993082">
                <a:off x="6948269" y="1611057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23" name="橢圓 22"/>
              <p:cNvSpPr/>
              <p:nvPr userDrawn="1"/>
            </p:nvSpPr>
            <p:spPr>
              <a:xfrm rot="2993082">
                <a:off x="6948270" y="2052386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24" name="橢圓 23"/>
              <p:cNvSpPr/>
              <p:nvPr userDrawn="1"/>
            </p:nvSpPr>
            <p:spPr>
              <a:xfrm rot="2993082">
                <a:off x="6948272" y="2493715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25" name="橢圓 24"/>
              <p:cNvSpPr/>
              <p:nvPr userDrawn="1"/>
            </p:nvSpPr>
            <p:spPr>
              <a:xfrm rot="2993082">
                <a:off x="7389601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26" name="橢圓 25"/>
              <p:cNvSpPr/>
              <p:nvPr userDrawn="1"/>
            </p:nvSpPr>
            <p:spPr>
              <a:xfrm rot="2993082">
                <a:off x="7389602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27" name="橢圓 26"/>
              <p:cNvSpPr/>
              <p:nvPr userDrawn="1"/>
            </p:nvSpPr>
            <p:spPr>
              <a:xfrm rot="2993082">
                <a:off x="7389604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28" name="橢圓 27"/>
              <p:cNvSpPr/>
              <p:nvPr userDrawn="1"/>
            </p:nvSpPr>
            <p:spPr>
              <a:xfrm rot="2993082">
                <a:off x="7830934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29" name="橢圓 28"/>
              <p:cNvSpPr/>
              <p:nvPr userDrawn="1"/>
            </p:nvSpPr>
            <p:spPr>
              <a:xfrm rot="2993082">
                <a:off x="7830935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30" name="橢圓 29"/>
              <p:cNvSpPr/>
              <p:nvPr userDrawn="1"/>
            </p:nvSpPr>
            <p:spPr>
              <a:xfrm rot="2993082">
                <a:off x="7830937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</p:grpSp>
        <p:grpSp>
          <p:nvGrpSpPr>
            <p:cNvPr id="56" name="群組 55"/>
            <p:cNvGrpSpPr/>
            <p:nvPr userDrawn="1"/>
          </p:nvGrpSpPr>
          <p:grpSpPr>
            <a:xfrm>
              <a:off x="7884368" y="4473265"/>
              <a:ext cx="377265" cy="378195"/>
              <a:chOff x="6948269" y="1608102"/>
              <a:chExt cx="1195872" cy="1198817"/>
            </a:xfrm>
            <a:solidFill>
              <a:srgbClr val="B3B3B3">
                <a:alpha val="53000"/>
              </a:srgbClr>
            </a:solidFill>
          </p:grpSpPr>
          <p:sp>
            <p:nvSpPr>
              <p:cNvPr id="57" name="橢圓 56"/>
              <p:cNvSpPr/>
              <p:nvPr userDrawn="1"/>
            </p:nvSpPr>
            <p:spPr>
              <a:xfrm rot="2993082">
                <a:off x="6948269" y="1611057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58" name="橢圓 57"/>
              <p:cNvSpPr/>
              <p:nvPr userDrawn="1"/>
            </p:nvSpPr>
            <p:spPr>
              <a:xfrm rot="2993082">
                <a:off x="6948270" y="2052386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59" name="橢圓 58"/>
              <p:cNvSpPr/>
              <p:nvPr userDrawn="1"/>
            </p:nvSpPr>
            <p:spPr>
              <a:xfrm rot="2993082">
                <a:off x="6948272" y="2493715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60" name="橢圓 59"/>
              <p:cNvSpPr/>
              <p:nvPr userDrawn="1"/>
            </p:nvSpPr>
            <p:spPr>
              <a:xfrm rot="2993082">
                <a:off x="7389601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61" name="橢圓 60"/>
              <p:cNvSpPr/>
              <p:nvPr userDrawn="1"/>
            </p:nvSpPr>
            <p:spPr>
              <a:xfrm rot="2993082">
                <a:off x="7389602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62" name="橢圓 61"/>
              <p:cNvSpPr/>
              <p:nvPr userDrawn="1"/>
            </p:nvSpPr>
            <p:spPr>
              <a:xfrm rot="2993082">
                <a:off x="7389604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63" name="橢圓 62"/>
              <p:cNvSpPr/>
              <p:nvPr userDrawn="1"/>
            </p:nvSpPr>
            <p:spPr>
              <a:xfrm rot="2993082">
                <a:off x="7830934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64" name="橢圓 63"/>
              <p:cNvSpPr/>
              <p:nvPr userDrawn="1"/>
            </p:nvSpPr>
            <p:spPr>
              <a:xfrm rot="2993082">
                <a:off x="7830935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65" name="橢圓 64"/>
              <p:cNvSpPr/>
              <p:nvPr userDrawn="1"/>
            </p:nvSpPr>
            <p:spPr>
              <a:xfrm rot="2993082">
                <a:off x="7830937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</p:grpSp>
        <p:grpSp>
          <p:nvGrpSpPr>
            <p:cNvPr id="66" name="群組 65"/>
            <p:cNvGrpSpPr/>
            <p:nvPr userDrawn="1"/>
          </p:nvGrpSpPr>
          <p:grpSpPr>
            <a:xfrm>
              <a:off x="8316414" y="4040128"/>
              <a:ext cx="377265" cy="378195"/>
              <a:chOff x="6948269" y="1608102"/>
              <a:chExt cx="1195872" cy="1198817"/>
            </a:xfrm>
            <a:solidFill>
              <a:srgbClr val="B3B3B3">
                <a:alpha val="53000"/>
              </a:srgbClr>
            </a:solidFill>
          </p:grpSpPr>
          <p:sp>
            <p:nvSpPr>
              <p:cNvPr id="67" name="橢圓 66"/>
              <p:cNvSpPr/>
              <p:nvPr userDrawn="1"/>
            </p:nvSpPr>
            <p:spPr>
              <a:xfrm rot="2993082">
                <a:off x="6948269" y="1611057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68" name="橢圓 67"/>
              <p:cNvSpPr/>
              <p:nvPr userDrawn="1"/>
            </p:nvSpPr>
            <p:spPr>
              <a:xfrm rot="2993082">
                <a:off x="6948270" y="2052386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69" name="橢圓 68"/>
              <p:cNvSpPr/>
              <p:nvPr userDrawn="1"/>
            </p:nvSpPr>
            <p:spPr>
              <a:xfrm rot="2993082">
                <a:off x="6948272" y="2493715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70" name="橢圓 69"/>
              <p:cNvSpPr/>
              <p:nvPr userDrawn="1"/>
            </p:nvSpPr>
            <p:spPr>
              <a:xfrm rot="2993082">
                <a:off x="7389601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71" name="橢圓 70"/>
              <p:cNvSpPr/>
              <p:nvPr userDrawn="1"/>
            </p:nvSpPr>
            <p:spPr>
              <a:xfrm rot="2993082">
                <a:off x="7389602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72" name="橢圓 71"/>
              <p:cNvSpPr/>
              <p:nvPr userDrawn="1"/>
            </p:nvSpPr>
            <p:spPr>
              <a:xfrm rot="2993082">
                <a:off x="7389604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73" name="橢圓 72"/>
              <p:cNvSpPr/>
              <p:nvPr userDrawn="1"/>
            </p:nvSpPr>
            <p:spPr>
              <a:xfrm rot="2993082">
                <a:off x="7830934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74" name="橢圓 73"/>
              <p:cNvSpPr/>
              <p:nvPr userDrawn="1"/>
            </p:nvSpPr>
            <p:spPr>
              <a:xfrm rot="2993082">
                <a:off x="7830935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75" name="橢圓 74"/>
              <p:cNvSpPr/>
              <p:nvPr userDrawn="1"/>
            </p:nvSpPr>
            <p:spPr>
              <a:xfrm rot="2993082">
                <a:off x="7830937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</p:grpSp>
        <p:grpSp>
          <p:nvGrpSpPr>
            <p:cNvPr id="76" name="群組 75"/>
            <p:cNvGrpSpPr/>
            <p:nvPr userDrawn="1"/>
          </p:nvGrpSpPr>
          <p:grpSpPr>
            <a:xfrm>
              <a:off x="7884368" y="4040128"/>
              <a:ext cx="377265" cy="378195"/>
              <a:chOff x="6948269" y="1608102"/>
              <a:chExt cx="1195872" cy="1198817"/>
            </a:xfrm>
            <a:solidFill>
              <a:srgbClr val="B3B3B3">
                <a:alpha val="53000"/>
              </a:srgbClr>
            </a:solidFill>
          </p:grpSpPr>
          <p:sp>
            <p:nvSpPr>
              <p:cNvPr id="77" name="橢圓 76"/>
              <p:cNvSpPr/>
              <p:nvPr userDrawn="1"/>
            </p:nvSpPr>
            <p:spPr>
              <a:xfrm rot="2993082">
                <a:off x="6948269" y="1611057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78" name="橢圓 77"/>
              <p:cNvSpPr/>
              <p:nvPr userDrawn="1"/>
            </p:nvSpPr>
            <p:spPr>
              <a:xfrm rot="2993082">
                <a:off x="6948270" y="2052386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79" name="橢圓 78"/>
              <p:cNvSpPr/>
              <p:nvPr userDrawn="1"/>
            </p:nvSpPr>
            <p:spPr>
              <a:xfrm rot="2993082">
                <a:off x="6948272" y="2493715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80" name="橢圓 79"/>
              <p:cNvSpPr/>
              <p:nvPr userDrawn="1"/>
            </p:nvSpPr>
            <p:spPr>
              <a:xfrm rot="2993082">
                <a:off x="7389601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81" name="橢圓 80"/>
              <p:cNvSpPr/>
              <p:nvPr userDrawn="1"/>
            </p:nvSpPr>
            <p:spPr>
              <a:xfrm rot="2993082">
                <a:off x="7389602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82" name="橢圓 81"/>
              <p:cNvSpPr/>
              <p:nvPr userDrawn="1"/>
            </p:nvSpPr>
            <p:spPr>
              <a:xfrm rot="2993082">
                <a:off x="7389604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83" name="橢圓 82"/>
              <p:cNvSpPr/>
              <p:nvPr userDrawn="1"/>
            </p:nvSpPr>
            <p:spPr>
              <a:xfrm rot="2993082">
                <a:off x="7830934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84" name="橢圓 83"/>
              <p:cNvSpPr/>
              <p:nvPr userDrawn="1"/>
            </p:nvSpPr>
            <p:spPr>
              <a:xfrm rot="2993082">
                <a:off x="7830935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85" name="橢圓 84"/>
              <p:cNvSpPr/>
              <p:nvPr userDrawn="1"/>
            </p:nvSpPr>
            <p:spPr>
              <a:xfrm rot="2993082">
                <a:off x="7830937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</p:grpSp>
      </p:grpSp>
      <p:cxnSp>
        <p:nvCxnSpPr>
          <p:cNvPr id="87" name="直線接點 86"/>
          <p:cNvCxnSpPr/>
          <p:nvPr userDrawn="1"/>
        </p:nvCxnSpPr>
        <p:spPr>
          <a:xfrm flipH="1">
            <a:off x="395537" y="4790272"/>
            <a:ext cx="1868661" cy="0"/>
          </a:xfrm>
          <a:prstGeom prst="line">
            <a:avLst/>
          </a:prstGeom>
          <a:ln w="12700">
            <a:solidFill>
              <a:srgbClr val="777777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/>
          <p:cNvCxnSpPr/>
          <p:nvPr userDrawn="1"/>
        </p:nvCxnSpPr>
        <p:spPr>
          <a:xfrm>
            <a:off x="395537" y="4288945"/>
            <a:ext cx="1" cy="504056"/>
          </a:xfrm>
          <a:prstGeom prst="line">
            <a:avLst/>
          </a:prstGeom>
          <a:ln w="12700">
            <a:solidFill>
              <a:srgbClr val="777777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773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 userDrawn="1"/>
        </p:nvSpPr>
        <p:spPr>
          <a:xfrm rot="10800000" flipH="1">
            <a:off x="7237526" y="3148294"/>
            <a:ext cx="1906473" cy="1576105"/>
          </a:xfrm>
          <a:prstGeom prst="triangle">
            <a:avLst>
              <a:gd name="adj" fmla="val 10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1763483"/>
            <a:ext cx="9144000" cy="13909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等腰三角形 8"/>
          <p:cNvSpPr/>
          <p:nvPr userDrawn="1"/>
        </p:nvSpPr>
        <p:spPr>
          <a:xfrm flipH="1">
            <a:off x="6905624" y="1303915"/>
            <a:ext cx="2238376" cy="1850493"/>
          </a:xfrm>
          <a:prstGeom prst="triangle">
            <a:avLst>
              <a:gd name="adj" fmla="val 10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7" y="158995"/>
            <a:ext cx="1326976" cy="37290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415290" y="1962851"/>
            <a:ext cx="5064429" cy="1005817"/>
          </a:xfrm>
        </p:spPr>
        <p:txBody>
          <a:bodyPr anchor="ctr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zh-TW" altLang="en-US" sz="88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 altLang="zh-TW" dirty="0"/>
              <a:t>Title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415290" y="3276942"/>
            <a:ext cx="4168036" cy="454851"/>
          </a:xfrm>
        </p:spPr>
        <p:txBody>
          <a:bodyPr>
            <a:normAutofit/>
          </a:bodyPr>
          <a:lstStyle>
            <a:lvl1pPr marL="0" indent="0" algn="l">
              <a:buNone/>
              <a:defRPr lang="zh-TW" alt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TW" dirty="0"/>
              <a:t>Subtitle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320927" y="1150226"/>
            <a:ext cx="486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Product Introduction</a:t>
            </a:r>
          </a:p>
        </p:txBody>
      </p:sp>
    </p:spTree>
    <p:extLst>
      <p:ext uri="{BB962C8B-B14F-4D97-AF65-F5344CB8AC3E}">
        <p14:creationId xmlns:p14="http://schemas.microsoft.com/office/powerpoint/2010/main" val="1183885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＞形箭號 5"/>
          <p:cNvSpPr/>
          <p:nvPr userDrawn="1"/>
        </p:nvSpPr>
        <p:spPr>
          <a:xfrm flipH="1">
            <a:off x="4572000" y="0"/>
            <a:ext cx="2476500" cy="5143500"/>
          </a:xfrm>
          <a:prstGeom prst="chevron">
            <a:avLst>
              <a:gd name="adj" fmla="val 83846"/>
            </a:avLst>
          </a:prstGeom>
          <a:solidFill>
            <a:schemeClr val="accent3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＞形箭號 6"/>
          <p:cNvSpPr/>
          <p:nvPr userDrawn="1"/>
        </p:nvSpPr>
        <p:spPr>
          <a:xfrm flipH="1">
            <a:off x="5198790" y="0"/>
            <a:ext cx="3962400" cy="5143500"/>
          </a:xfrm>
          <a:prstGeom prst="chevron">
            <a:avLst/>
          </a:prstGeom>
          <a:solidFill>
            <a:schemeClr val="accent3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＞形箭號 7"/>
          <p:cNvSpPr/>
          <p:nvPr userDrawn="1"/>
        </p:nvSpPr>
        <p:spPr>
          <a:xfrm>
            <a:off x="3293790" y="0"/>
            <a:ext cx="5850210" cy="5143500"/>
          </a:xfrm>
          <a:prstGeom prst="chevron">
            <a:avLst/>
          </a:prstGeom>
          <a:solidFill>
            <a:schemeClr val="accent3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0"/>
          <p:cNvSpPr>
            <a:spLocks noGrp="1"/>
          </p:cNvSpPr>
          <p:nvPr>
            <p:ph type="title" hasCustomPrompt="1"/>
          </p:nvPr>
        </p:nvSpPr>
        <p:spPr>
          <a:xfrm>
            <a:off x="2332673" y="2074664"/>
            <a:ext cx="4478655" cy="994172"/>
          </a:xfrm>
        </p:spPr>
        <p:txBody>
          <a:bodyPr>
            <a:normAutofit/>
          </a:bodyPr>
          <a:lstStyle>
            <a:lvl1pPr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zh-TW" altLang="en-US" sz="54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altLang="zh-TW" dirty="0"/>
              <a:t>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9253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11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87" y="158995"/>
            <a:ext cx="1326976" cy="372904"/>
          </a:xfrm>
          <a:prstGeom prst="rect">
            <a:avLst/>
          </a:prstGeom>
        </p:spPr>
      </p:pic>
      <p:sp>
        <p:nvSpPr>
          <p:cNvPr id="19" name="等腰三角形 18"/>
          <p:cNvSpPr/>
          <p:nvPr userDrawn="1"/>
        </p:nvSpPr>
        <p:spPr>
          <a:xfrm rot="5400000">
            <a:off x="-1157287" y="2044301"/>
            <a:ext cx="2496534" cy="18196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等腰三角形 19"/>
          <p:cNvSpPr/>
          <p:nvPr userDrawn="1"/>
        </p:nvSpPr>
        <p:spPr>
          <a:xfrm rot="5400000">
            <a:off x="-1157287" y="3034901"/>
            <a:ext cx="2496534" cy="18196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4526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page 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0968" y="303231"/>
            <a:ext cx="8215488" cy="46832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Page Title</a:t>
            </a:r>
          </a:p>
        </p:txBody>
      </p:sp>
      <p:sp>
        <p:nvSpPr>
          <p:cNvPr id="8" name="文字版面配置區 5"/>
          <p:cNvSpPr>
            <a:spLocks noGrp="1"/>
          </p:cNvSpPr>
          <p:nvPr>
            <p:ph type="body" sz="quarter" idx="14" hasCustomPrompt="1"/>
          </p:nvPr>
        </p:nvSpPr>
        <p:spPr>
          <a:xfrm>
            <a:off x="460968" y="900544"/>
            <a:ext cx="8215488" cy="388912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TW" dirty="0"/>
              <a:t>Text</a:t>
            </a:r>
            <a:endParaRPr lang="zh-TW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1132" y="0"/>
            <a:ext cx="239824" cy="5143500"/>
          </a:xfrm>
          <a:prstGeom prst="rect">
            <a:avLst/>
          </a:prstGeom>
          <a:solidFill>
            <a:srgbClr val="1C8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2C5BB7A-57A9-4902-B7B4-983E10CD7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87" y="158995"/>
            <a:ext cx="1326976" cy="3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94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11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87" y="158995"/>
            <a:ext cx="1326976" cy="3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14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6" name="群組 5"/>
          <p:cNvGrpSpPr/>
          <p:nvPr userDrawn="1"/>
        </p:nvGrpSpPr>
        <p:grpSpPr>
          <a:xfrm>
            <a:off x="6769450" y="-195"/>
            <a:ext cx="2374550" cy="1390845"/>
            <a:chOff x="6769450" y="-195"/>
            <a:chExt cx="2374550" cy="1390845"/>
          </a:xfrm>
        </p:grpSpPr>
        <p:sp>
          <p:nvSpPr>
            <p:cNvPr id="7" name="等腰三角形 6"/>
            <p:cNvSpPr/>
            <p:nvPr/>
          </p:nvSpPr>
          <p:spPr>
            <a:xfrm flipV="1">
              <a:off x="6769450" y="-195"/>
              <a:ext cx="2374550" cy="887209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等腰三角形 7"/>
            <p:cNvSpPr/>
            <p:nvPr/>
          </p:nvSpPr>
          <p:spPr>
            <a:xfrm flipV="1">
              <a:off x="7436200" y="0"/>
              <a:ext cx="1707800" cy="1030236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等腰三角形 8"/>
            <p:cNvSpPr/>
            <p:nvPr/>
          </p:nvSpPr>
          <p:spPr>
            <a:xfrm flipV="1">
              <a:off x="8086725" y="0"/>
              <a:ext cx="1057275" cy="1390650"/>
            </a:xfrm>
            <a:prstGeom prst="triangle">
              <a:avLst>
                <a:gd name="adj" fmla="val 10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3000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87" y="158995"/>
            <a:ext cx="1326976" cy="3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8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1953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76594"/>
            <a:ext cx="9144000" cy="1966906"/>
          </a:xfrm>
          <a:prstGeom prst="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87" y="158995"/>
            <a:ext cx="1326976" cy="3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67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 Cover"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31000">
              <a:schemeClr val="tx1">
                <a:lumMod val="85000"/>
                <a:lumOff val="1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33"/>
          <a:stretch/>
        </p:blipFill>
        <p:spPr>
          <a:xfrm>
            <a:off x="395537" y="267495"/>
            <a:ext cx="2292351" cy="523885"/>
          </a:xfrm>
          <a:prstGeom prst="rect">
            <a:avLst/>
          </a:prstGeom>
        </p:spPr>
      </p:pic>
      <p:sp>
        <p:nvSpPr>
          <p:cNvPr id="4" name="橢圓 3"/>
          <p:cNvSpPr/>
          <p:nvPr userDrawn="1"/>
        </p:nvSpPr>
        <p:spPr>
          <a:xfrm>
            <a:off x="4427984" y="915566"/>
            <a:ext cx="1988820" cy="1988820"/>
          </a:xfrm>
          <a:prstGeom prst="ellipse">
            <a:avLst/>
          </a:prstGeom>
          <a:gradFill>
            <a:gsLst>
              <a:gs pos="100000">
                <a:srgbClr val="0083CD"/>
              </a:gs>
              <a:gs pos="0">
                <a:srgbClr val="66FFFF"/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sp>
        <p:nvSpPr>
          <p:cNvPr id="31" name="矩形 30"/>
          <p:cNvSpPr/>
          <p:nvPr userDrawn="1"/>
        </p:nvSpPr>
        <p:spPr>
          <a:xfrm>
            <a:off x="8779369" y="4427290"/>
            <a:ext cx="45719" cy="444378"/>
          </a:xfrm>
          <a:prstGeom prst="rect">
            <a:avLst/>
          </a:prstGeom>
          <a:solidFill>
            <a:srgbClr val="B3B3B3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cxnSp>
        <p:nvCxnSpPr>
          <p:cNvPr id="1025" name="直線接點 1024"/>
          <p:cNvCxnSpPr/>
          <p:nvPr userDrawn="1"/>
        </p:nvCxnSpPr>
        <p:spPr>
          <a:xfrm>
            <a:off x="5514637" y="267494"/>
            <a:ext cx="3199256" cy="0"/>
          </a:xfrm>
          <a:prstGeom prst="line">
            <a:avLst/>
          </a:prstGeom>
          <a:ln w="12700">
            <a:solidFill>
              <a:srgbClr val="777777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6" name="群組 1025"/>
          <p:cNvGrpSpPr/>
          <p:nvPr userDrawn="1"/>
        </p:nvGrpSpPr>
        <p:grpSpPr>
          <a:xfrm>
            <a:off x="8280852" y="4437601"/>
            <a:ext cx="412828" cy="413859"/>
            <a:chOff x="7884368" y="4040128"/>
            <a:chExt cx="809311" cy="811332"/>
          </a:xfrm>
        </p:grpSpPr>
        <p:grpSp>
          <p:nvGrpSpPr>
            <p:cNvPr id="11" name="群組 10"/>
            <p:cNvGrpSpPr/>
            <p:nvPr userDrawn="1"/>
          </p:nvGrpSpPr>
          <p:grpSpPr>
            <a:xfrm>
              <a:off x="8316414" y="4473265"/>
              <a:ext cx="377265" cy="378195"/>
              <a:chOff x="6948269" y="1608102"/>
              <a:chExt cx="1195872" cy="1198817"/>
            </a:xfrm>
            <a:solidFill>
              <a:srgbClr val="B3B3B3">
                <a:alpha val="53000"/>
              </a:srgbClr>
            </a:solidFill>
          </p:grpSpPr>
          <p:sp>
            <p:nvSpPr>
              <p:cNvPr id="22" name="橢圓 21"/>
              <p:cNvSpPr/>
              <p:nvPr userDrawn="1"/>
            </p:nvSpPr>
            <p:spPr>
              <a:xfrm rot="2993082">
                <a:off x="6948269" y="1611057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23" name="橢圓 22"/>
              <p:cNvSpPr/>
              <p:nvPr userDrawn="1"/>
            </p:nvSpPr>
            <p:spPr>
              <a:xfrm rot="2993082">
                <a:off x="6948270" y="2052386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24" name="橢圓 23"/>
              <p:cNvSpPr/>
              <p:nvPr userDrawn="1"/>
            </p:nvSpPr>
            <p:spPr>
              <a:xfrm rot="2993082">
                <a:off x="6948272" y="2493715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25" name="橢圓 24"/>
              <p:cNvSpPr/>
              <p:nvPr userDrawn="1"/>
            </p:nvSpPr>
            <p:spPr>
              <a:xfrm rot="2993082">
                <a:off x="7389601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26" name="橢圓 25"/>
              <p:cNvSpPr/>
              <p:nvPr userDrawn="1"/>
            </p:nvSpPr>
            <p:spPr>
              <a:xfrm rot="2993082">
                <a:off x="7389602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27" name="橢圓 26"/>
              <p:cNvSpPr/>
              <p:nvPr userDrawn="1"/>
            </p:nvSpPr>
            <p:spPr>
              <a:xfrm rot="2993082">
                <a:off x="7389604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28" name="橢圓 27"/>
              <p:cNvSpPr/>
              <p:nvPr userDrawn="1"/>
            </p:nvSpPr>
            <p:spPr>
              <a:xfrm rot="2993082">
                <a:off x="7830934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29" name="橢圓 28"/>
              <p:cNvSpPr/>
              <p:nvPr userDrawn="1"/>
            </p:nvSpPr>
            <p:spPr>
              <a:xfrm rot="2993082">
                <a:off x="7830935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30" name="橢圓 29"/>
              <p:cNvSpPr/>
              <p:nvPr userDrawn="1"/>
            </p:nvSpPr>
            <p:spPr>
              <a:xfrm rot="2993082">
                <a:off x="7830937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</p:grpSp>
        <p:grpSp>
          <p:nvGrpSpPr>
            <p:cNvPr id="56" name="群組 55"/>
            <p:cNvGrpSpPr/>
            <p:nvPr userDrawn="1"/>
          </p:nvGrpSpPr>
          <p:grpSpPr>
            <a:xfrm>
              <a:off x="7884368" y="4473265"/>
              <a:ext cx="377265" cy="378195"/>
              <a:chOff x="6948269" y="1608102"/>
              <a:chExt cx="1195872" cy="1198817"/>
            </a:xfrm>
            <a:solidFill>
              <a:srgbClr val="B3B3B3">
                <a:alpha val="53000"/>
              </a:srgbClr>
            </a:solidFill>
          </p:grpSpPr>
          <p:sp>
            <p:nvSpPr>
              <p:cNvPr id="57" name="橢圓 56"/>
              <p:cNvSpPr/>
              <p:nvPr userDrawn="1"/>
            </p:nvSpPr>
            <p:spPr>
              <a:xfrm rot="2993082">
                <a:off x="6948269" y="1611057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58" name="橢圓 57"/>
              <p:cNvSpPr/>
              <p:nvPr userDrawn="1"/>
            </p:nvSpPr>
            <p:spPr>
              <a:xfrm rot="2993082">
                <a:off x="6948270" y="2052386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59" name="橢圓 58"/>
              <p:cNvSpPr/>
              <p:nvPr userDrawn="1"/>
            </p:nvSpPr>
            <p:spPr>
              <a:xfrm rot="2993082">
                <a:off x="6948272" y="2493715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60" name="橢圓 59"/>
              <p:cNvSpPr/>
              <p:nvPr userDrawn="1"/>
            </p:nvSpPr>
            <p:spPr>
              <a:xfrm rot="2993082">
                <a:off x="7389601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61" name="橢圓 60"/>
              <p:cNvSpPr/>
              <p:nvPr userDrawn="1"/>
            </p:nvSpPr>
            <p:spPr>
              <a:xfrm rot="2993082">
                <a:off x="7389602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62" name="橢圓 61"/>
              <p:cNvSpPr/>
              <p:nvPr userDrawn="1"/>
            </p:nvSpPr>
            <p:spPr>
              <a:xfrm rot="2993082">
                <a:off x="7389604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63" name="橢圓 62"/>
              <p:cNvSpPr/>
              <p:nvPr userDrawn="1"/>
            </p:nvSpPr>
            <p:spPr>
              <a:xfrm rot="2993082">
                <a:off x="7830934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64" name="橢圓 63"/>
              <p:cNvSpPr/>
              <p:nvPr userDrawn="1"/>
            </p:nvSpPr>
            <p:spPr>
              <a:xfrm rot="2993082">
                <a:off x="7830935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65" name="橢圓 64"/>
              <p:cNvSpPr/>
              <p:nvPr userDrawn="1"/>
            </p:nvSpPr>
            <p:spPr>
              <a:xfrm rot="2993082">
                <a:off x="7830937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</p:grpSp>
        <p:grpSp>
          <p:nvGrpSpPr>
            <p:cNvPr id="66" name="群組 65"/>
            <p:cNvGrpSpPr/>
            <p:nvPr userDrawn="1"/>
          </p:nvGrpSpPr>
          <p:grpSpPr>
            <a:xfrm>
              <a:off x="8316414" y="4040128"/>
              <a:ext cx="377265" cy="378195"/>
              <a:chOff x="6948269" y="1608102"/>
              <a:chExt cx="1195872" cy="1198817"/>
            </a:xfrm>
            <a:solidFill>
              <a:srgbClr val="B3B3B3">
                <a:alpha val="53000"/>
              </a:srgbClr>
            </a:solidFill>
          </p:grpSpPr>
          <p:sp>
            <p:nvSpPr>
              <p:cNvPr id="67" name="橢圓 66"/>
              <p:cNvSpPr/>
              <p:nvPr userDrawn="1"/>
            </p:nvSpPr>
            <p:spPr>
              <a:xfrm rot="2993082">
                <a:off x="6948269" y="1611057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68" name="橢圓 67"/>
              <p:cNvSpPr/>
              <p:nvPr userDrawn="1"/>
            </p:nvSpPr>
            <p:spPr>
              <a:xfrm rot="2993082">
                <a:off x="6948270" y="2052386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69" name="橢圓 68"/>
              <p:cNvSpPr/>
              <p:nvPr userDrawn="1"/>
            </p:nvSpPr>
            <p:spPr>
              <a:xfrm rot="2993082">
                <a:off x="6948272" y="2493715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70" name="橢圓 69"/>
              <p:cNvSpPr/>
              <p:nvPr userDrawn="1"/>
            </p:nvSpPr>
            <p:spPr>
              <a:xfrm rot="2993082">
                <a:off x="7389601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71" name="橢圓 70"/>
              <p:cNvSpPr/>
              <p:nvPr userDrawn="1"/>
            </p:nvSpPr>
            <p:spPr>
              <a:xfrm rot="2993082">
                <a:off x="7389602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72" name="橢圓 71"/>
              <p:cNvSpPr/>
              <p:nvPr userDrawn="1"/>
            </p:nvSpPr>
            <p:spPr>
              <a:xfrm rot="2993082">
                <a:off x="7389604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73" name="橢圓 72"/>
              <p:cNvSpPr/>
              <p:nvPr userDrawn="1"/>
            </p:nvSpPr>
            <p:spPr>
              <a:xfrm rot="2993082">
                <a:off x="7830934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74" name="橢圓 73"/>
              <p:cNvSpPr/>
              <p:nvPr userDrawn="1"/>
            </p:nvSpPr>
            <p:spPr>
              <a:xfrm rot="2993082">
                <a:off x="7830935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75" name="橢圓 74"/>
              <p:cNvSpPr/>
              <p:nvPr userDrawn="1"/>
            </p:nvSpPr>
            <p:spPr>
              <a:xfrm rot="2993082">
                <a:off x="7830937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</p:grpSp>
        <p:grpSp>
          <p:nvGrpSpPr>
            <p:cNvPr id="76" name="群組 75"/>
            <p:cNvGrpSpPr/>
            <p:nvPr userDrawn="1"/>
          </p:nvGrpSpPr>
          <p:grpSpPr>
            <a:xfrm>
              <a:off x="7884368" y="4040128"/>
              <a:ext cx="377265" cy="378195"/>
              <a:chOff x="6948269" y="1608102"/>
              <a:chExt cx="1195872" cy="1198817"/>
            </a:xfrm>
            <a:solidFill>
              <a:srgbClr val="B3B3B3">
                <a:alpha val="53000"/>
              </a:srgbClr>
            </a:solidFill>
          </p:grpSpPr>
          <p:sp>
            <p:nvSpPr>
              <p:cNvPr id="77" name="橢圓 76"/>
              <p:cNvSpPr/>
              <p:nvPr userDrawn="1"/>
            </p:nvSpPr>
            <p:spPr>
              <a:xfrm rot="2993082">
                <a:off x="6948269" y="1611057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78" name="橢圓 77"/>
              <p:cNvSpPr/>
              <p:nvPr userDrawn="1"/>
            </p:nvSpPr>
            <p:spPr>
              <a:xfrm rot="2993082">
                <a:off x="6948270" y="2052386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79" name="橢圓 78"/>
              <p:cNvSpPr/>
              <p:nvPr userDrawn="1"/>
            </p:nvSpPr>
            <p:spPr>
              <a:xfrm rot="2993082">
                <a:off x="6948272" y="2493715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80" name="橢圓 79"/>
              <p:cNvSpPr/>
              <p:nvPr userDrawn="1"/>
            </p:nvSpPr>
            <p:spPr>
              <a:xfrm rot="2993082">
                <a:off x="7389601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81" name="橢圓 80"/>
              <p:cNvSpPr/>
              <p:nvPr userDrawn="1"/>
            </p:nvSpPr>
            <p:spPr>
              <a:xfrm rot="2993082">
                <a:off x="7389602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82" name="橢圓 81"/>
              <p:cNvSpPr/>
              <p:nvPr userDrawn="1"/>
            </p:nvSpPr>
            <p:spPr>
              <a:xfrm rot="2993082">
                <a:off x="7389604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83" name="橢圓 82"/>
              <p:cNvSpPr/>
              <p:nvPr userDrawn="1"/>
            </p:nvSpPr>
            <p:spPr>
              <a:xfrm rot="2993082">
                <a:off x="7830934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84" name="橢圓 83"/>
              <p:cNvSpPr/>
              <p:nvPr userDrawn="1"/>
            </p:nvSpPr>
            <p:spPr>
              <a:xfrm rot="2993082">
                <a:off x="7830935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85" name="橢圓 84"/>
              <p:cNvSpPr/>
              <p:nvPr userDrawn="1"/>
            </p:nvSpPr>
            <p:spPr>
              <a:xfrm rot="2993082">
                <a:off x="7830937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</p:grpSp>
      </p:grpSp>
      <p:cxnSp>
        <p:nvCxnSpPr>
          <p:cNvPr id="87" name="直線接點 86"/>
          <p:cNvCxnSpPr/>
          <p:nvPr userDrawn="1"/>
        </p:nvCxnSpPr>
        <p:spPr>
          <a:xfrm flipH="1">
            <a:off x="395537" y="4790272"/>
            <a:ext cx="1868661" cy="0"/>
          </a:xfrm>
          <a:prstGeom prst="line">
            <a:avLst/>
          </a:prstGeom>
          <a:ln w="12700">
            <a:solidFill>
              <a:srgbClr val="777777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/>
          <p:cNvCxnSpPr/>
          <p:nvPr userDrawn="1"/>
        </p:nvCxnSpPr>
        <p:spPr>
          <a:xfrm>
            <a:off x="395537" y="4288945"/>
            <a:ext cx="1" cy="504056"/>
          </a:xfrm>
          <a:prstGeom prst="line">
            <a:avLst/>
          </a:prstGeom>
          <a:ln w="12700">
            <a:solidFill>
              <a:srgbClr val="777777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156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插頁_Install">
    <p:bg>
      <p:bgPr>
        <a:solidFill>
          <a:srgbClr val="008D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6176" y="2051050"/>
            <a:ext cx="6212682" cy="124364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5788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553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677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917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926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617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939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865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638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867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721" r:id="rId4"/>
    <p:sldLayoutId id="2147483720" r:id="rId5"/>
    <p:sldLayoutId id="2147483698" r:id="rId6"/>
    <p:sldLayoutId id="2147483699" r:id="rId7"/>
    <p:sldLayoutId id="2147483700" r:id="rId8"/>
    <p:sldLayoutId id="2147483701" r:id="rId9"/>
    <p:sldLayoutId id="2147483703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3.png"/><Relationship Id="rId3" Type="http://schemas.openxmlformats.org/officeDocument/2006/relationships/image" Target="../media/image29.png"/><Relationship Id="rId21" Type="http://schemas.openxmlformats.org/officeDocument/2006/relationships/image" Target="../media/image46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6.png"/><Relationship Id="rId19" Type="http://schemas.openxmlformats.org/officeDocument/2006/relationships/image" Target="../media/image44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microsoft.com/office/2007/relationships/hdphoto" Target="../media/hdphoto1.wdp"/><Relationship Id="rId22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444162" y="3233262"/>
            <a:ext cx="67338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zh-TW" sz="2800" b="1" dirty="0">
                <a:solidFill>
                  <a:schemeClr val="bg1"/>
                </a:solidFill>
              </a:rPr>
              <a:t>4K NDI®|HX PTZ Camera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zh-TW" sz="3600" b="1" dirty="0">
                <a:solidFill>
                  <a:schemeClr val="bg1"/>
                </a:solidFill>
              </a:rPr>
              <a:t>Product </a:t>
            </a:r>
            <a:r>
              <a:rPr lang="en-US" sz="36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49185" y="2571750"/>
            <a:ext cx="3295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>
                <a:gradFill flip="none" rotWithShape="1">
                  <a:gsLst>
                    <a:gs pos="100000">
                      <a:srgbClr val="0083CD"/>
                    </a:gs>
                    <a:gs pos="0">
                      <a:srgbClr val="66FFFF"/>
                    </a:gs>
                  </a:gsLst>
                  <a:lin ang="5400000" scaled="0"/>
                  <a:tileRect/>
                </a:gradFill>
                <a:latin typeface="+mj-lt"/>
              </a:rPr>
              <a:t>VC-A71P-HN</a:t>
            </a:r>
            <a:endParaRPr lang="en-US" sz="4400" b="1" dirty="0">
              <a:gradFill flip="none" rotWithShape="1">
                <a:gsLst>
                  <a:gs pos="100000">
                    <a:srgbClr val="0083CD"/>
                  </a:gs>
                  <a:gs pos="0">
                    <a:srgbClr val="66FFFF"/>
                  </a:gs>
                </a:gsLst>
                <a:lin ang="5400000" scaled="0"/>
                <a:tileRect/>
              </a:gradFill>
              <a:latin typeface="+mj-lt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AB2BB96-9624-45EF-8045-D0B8776A4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01" y="1066470"/>
            <a:ext cx="504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0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字方塊 41"/>
          <p:cNvSpPr txBox="1"/>
          <p:nvPr/>
        </p:nvSpPr>
        <p:spPr>
          <a:xfrm>
            <a:off x="388095" y="358882"/>
            <a:ext cx="3451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Lumens Products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  <a:t>Integration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E3423E8A-B168-4A30-944D-4EF16BDE1E6F}"/>
              </a:ext>
            </a:extLst>
          </p:cNvPr>
          <p:cNvGrpSpPr/>
          <p:nvPr/>
        </p:nvGrpSpPr>
        <p:grpSpPr>
          <a:xfrm>
            <a:off x="3802199" y="793571"/>
            <a:ext cx="2520000" cy="2070000"/>
            <a:chOff x="3322522" y="3120399"/>
            <a:chExt cx="2013106" cy="1653622"/>
          </a:xfrm>
        </p:grpSpPr>
        <p:sp>
          <p:nvSpPr>
            <p:cNvPr id="22" name="圓角矩形 21"/>
            <p:cNvSpPr/>
            <p:nvPr/>
          </p:nvSpPr>
          <p:spPr>
            <a:xfrm>
              <a:off x="3322522" y="3120399"/>
              <a:ext cx="2013106" cy="1653622"/>
            </a:xfrm>
            <a:prstGeom prst="roundRect">
              <a:avLst>
                <a:gd name="adj" fmla="val 729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手繪多邊形 19">
              <a:extLst>
                <a:ext uri="{FF2B5EF4-FFF2-40B4-BE49-F238E27FC236}">
                  <a16:creationId xmlns:a16="http://schemas.microsoft.com/office/drawing/2014/main" id="{3DC9B6D4-E0F5-4647-A7E8-9E241283AC07}"/>
                </a:ext>
              </a:extLst>
            </p:cNvPr>
            <p:cNvSpPr/>
            <p:nvPr/>
          </p:nvSpPr>
          <p:spPr>
            <a:xfrm>
              <a:off x="3397827" y="4479108"/>
              <a:ext cx="1918353" cy="276291"/>
            </a:xfrm>
            <a:custGeom>
              <a:avLst/>
              <a:gdLst>
                <a:gd name="connsiteX0" fmla="*/ 0 w 660130"/>
                <a:gd name="connsiteY0" fmla="*/ 0 h 1143000"/>
                <a:gd name="connsiteX1" fmla="*/ 660130 w 660130"/>
                <a:gd name="connsiteY1" fmla="*/ 0 h 1143000"/>
                <a:gd name="connsiteX2" fmla="*/ 660130 w 660130"/>
                <a:gd name="connsiteY2" fmla="*/ 1143000 h 1143000"/>
                <a:gd name="connsiteX3" fmla="*/ 0 w 660130"/>
                <a:gd name="connsiteY3" fmla="*/ 1143000 h 1143000"/>
                <a:gd name="connsiteX4" fmla="*/ 0 w 66013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30" h="1143000">
                  <a:moveTo>
                    <a:pt x="0" y="0"/>
                  </a:moveTo>
                  <a:lnTo>
                    <a:pt x="660130" y="0"/>
                  </a:lnTo>
                  <a:lnTo>
                    <a:pt x="66013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0" rIns="41910" bIns="0" numCol="1" spcCol="1270" anchor="ctr" anchorCtr="0">
              <a:noAutofit/>
            </a:bodyPr>
            <a:lstStyle/>
            <a:p>
              <a:pPr algn="ctr" defTabSz="4889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Media Processor</a:t>
              </a:r>
              <a:endParaRPr lang="zh-TW" alt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0" name="圖片 59">
              <a:extLst>
                <a:ext uri="{FF2B5EF4-FFF2-40B4-BE49-F238E27FC236}">
                  <a16:creationId xmlns:a16="http://schemas.microsoft.com/office/drawing/2014/main" id="{F5292059-752C-4025-81DF-B783B3C22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2" t="40777" r="10040" b="39546"/>
            <a:stretch/>
          </p:blipFill>
          <p:spPr>
            <a:xfrm>
              <a:off x="3547163" y="3330196"/>
              <a:ext cx="1609837" cy="331816"/>
            </a:xfrm>
            <a:prstGeom prst="rect">
              <a:avLst/>
            </a:prstGeom>
          </p:spPr>
        </p:pic>
        <p:pic>
          <p:nvPicPr>
            <p:cNvPr id="61" name="圖片 60">
              <a:extLst>
                <a:ext uri="{FF2B5EF4-FFF2-40B4-BE49-F238E27FC236}">
                  <a16:creationId xmlns:a16="http://schemas.microsoft.com/office/drawing/2014/main" id="{678E1351-3A0C-416F-AD5D-B3259983B3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754" b="37055"/>
            <a:stretch/>
          </p:blipFill>
          <p:spPr>
            <a:xfrm>
              <a:off x="3516022" y="3967845"/>
              <a:ext cx="1609841" cy="267927"/>
            </a:xfrm>
            <a:prstGeom prst="rect">
              <a:avLst/>
            </a:prstGeom>
          </p:spPr>
        </p:pic>
        <p:sp>
          <p:nvSpPr>
            <p:cNvPr id="62" name="文字方塊 61">
              <a:extLst>
                <a:ext uri="{FF2B5EF4-FFF2-40B4-BE49-F238E27FC236}">
                  <a16:creationId xmlns:a16="http://schemas.microsoft.com/office/drawing/2014/main" id="{B9EE3CE9-5104-4A93-8911-F1A3A339C00B}"/>
                </a:ext>
              </a:extLst>
            </p:cNvPr>
            <p:cNvSpPr txBox="1"/>
            <p:nvPr/>
          </p:nvSpPr>
          <p:spPr>
            <a:xfrm>
              <a:off x="4067296" y="3585927"/>
              <a:ext cx="611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LC200</a:t>
              </a:r>
            </a:p>
          </p:txBody>
        </p:sp>
        <p:sp>
          <p:nvSpPr>
            <p:cNvPr id="63" name="文字方塊 62">
              <a:extLst>
                <a:ext uri="{FF2B5EF4-FFF2-40B4-BE49-F238E27FC236}">
                  <a16:creationId xmlns:a16="http://schemas.microsoft.com/office/drawing/2014/main" id="{50D9314F-2626-4AEC-B408-C9DCCA9D313B}"/>
                </a:ext>
              </a:extLst>
            </p:cNvPr>
            <p:cNvSpPr txBox="1"/>
            <p:nvPr/>
          </p:nvSpPr>
          <p:spPr>
            <a:xfrm>
              <a:off x="4067296" y="4202109"/>
              <a:ext cx="963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LC100</a:t>
              </a: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87F927DA-1F9E-4EBA-8A3B-899AFDE5A0AC}"/>
              </a:ext>
            </a:extLst>
          </p:cNvPr>
          <p:cNvGrpSpPr/>
          <p:nvPr/>
        </p:nvGrpSpPr>
        <p:grpSpPr>
          <a:xfrm>
            <a:off x="6412863" y="2973600"/>
            <a:ext cx="2528925" cy="2069999"/>
            <a:chOff x="6679494" y="3100950"/>
            <a:chExt cx="2196173" cy="1797632"/>
          </a:xfrm>
        </p:grpSpPr>
        <p:sp>
          <p:nvSpPr>
            <p:cNvPr id="28" name="圓角矩形 21">
              <a:extLst>
                <a:ext uri="{FF2B5EF4-FFF2-40B4-BE49-F238E27FC236}">
                  <a16:creationId xmlns:a16="http://schemas.microsoft.com/office/drawing/2014/main" id="{6B204AB0-0E96-4831-BEB3-727BCDF242C0}"/>
                </a:ext>
              </a:extLst>
            </p:cNvPr>
            <p:cNvSpPr/>
            <p:nvPr/>
          </p:nvSpPr>
          <p:spPr>
            <a:xfrm>
              <a:off x="6679494" y="3100950"/>
              <a:ext cx="2188423" cy="1797632"/>
            </a:xfrm>
            <a:prstGeom prst="roundRect">
              <a:avLst>
                <a:gd name="adj" fmla="val 729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手繪多邊形 32">
              <a:extLst>
                <a:ext uri="{FF2B5EF4-FFF2-40B4-BE49-F238E27FC236}">
                  <a16:creationId xmlns:a16="http://schemas.microsoft.com/office/drawing/2014/main" id="{9F5702F3-DF58-4CC7-AE59-1A8D0E2D55AB}"/>
                </a:ext>
              </a:extLst>
            </p:cNvPr>
            <p:cNvSpPr/>
            <p:nvPr/>
          </p:nvSpPr>
          <p:spPr>
            <a:xfrm>
              <a:off x="7077077" y="4556019"/>
              <a:ext cx="1325091" cy="306589"/>
            </a:xfrm>
            <a:custGeom>
              <a:avLst/>
              <a:gdLst>
                <a:gd name="connsiteX0" fmla="*/ 0 w 660130"/>
                <a:gd name="connsiteY0" fmla="*/ 0 h 1143000"/>
                <a:gd name="connsiteX1" fmla="*/ 660130 w 660130"/>
                <a:gd name="connsiteY1" fmla="*/ 0 h 1143000"/>
                <a:gd name="connsiteX2" fmla="*/ 660130 w 660130"/>
                <a:gd name="connsiteY2" fmla="*/ 1143000 h 1143000"/>
                <a:gd name="connsiteX3" fmla="*/ 0 w 660130"/>
                <a:gd name="connsiteY3" fmla="*/ 1143000 h 1143000"/>
                <a:gd name="connsiteX4" fmla="*/ 0 w 66013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30" h="1143000">
                  <a:moveTo>
                    <a:pt x="0" y="0"/>
                  </a:moveTo>
                  <a:lnTo>
                    <a:pt x="660130" y="0"/>
                  </a:lnTo>
                  <a:lnTo>
                    <a:pt x="66013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0" rIns="41910" bIns="0" numCol="1" spcCol="1270" anchor="ctr" anchorCtr="0">
              <a:noAutofit/>
            </a:bodyPr>
            <a:lstStyle/>
            <a:p>
              <a:pPr marL="0" marR="0" lvl="0" indent="0" algn="ctr" defTabSz="48893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latin typeface="Calibri" panose="020F0502020204030204" pitchFamily="34" charset="0"/>
                  <a:ea typeface="新細明體" panose="02020500000000000000" pitchFamily="18" charset="-120"/>
                  <a:cs typeface="Calibri" panose="020F0502020204030204" pitchFamily="34" charset="0"/>
                </a:rPr>
                <a:t>Controller</a:t>
              </a:r>
            </a:p>
          </p:txBody>
        </p:sp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F7C56DD9-1D5C-4882-AE2C-566CE204C618}"/>
                </a:ext>
              </a:extLst>
            </p:cNvPr>
            <p:cNvGrpSpPr/>
            <p:nvPr/>
          </p:nvGrpSpPr>
          <p:grpSpPr>
            <a:xfrm>
              <a:off x="6857288" y="3186891"/>
              <a:ext cx="1026173" cy="738853"/>
              <a:chOff x="4603160" y="2628883"/>
              <a:chExt cx="1026173" cy="738853"/>
            </a:xfrm>
          </p:grpSpPr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738400F8-5150-4631-9B43-30F5359CE2D2}"/>
                  </a:ext>
                </a:extLst>
              </p:cNvPr>
              <p:cNvSpPr txBox="1"/>
              <p:nvPr/>
            </p:nvSpPr>
            <p:spPr>
              <a:xfrm>
                <a:off x="4603160" y="2628883"/>
                <a:ext cx="614800" cy="240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VS-KB30</a:t>
                </a:r>
              </a:p>
            </p:txBody>
          </p:sp>
          <p:pic>
            <p:nvPicPr>
              <p:cNvPr id="34" name="圖片 33">
                <a:extLst>
                  <a:ext uri="{FF2B5EF4-FFF2-40B4-BE49-F238E27FC236}">
                    <a16:creationId xmlns:a16="http://schemas.microsoft.com/office/drawing/2014/main" id="{A9F15DF2-36E1-4F24-9BB6-8E86E66284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31866" y="2921016"/>
                <a:ext cx="997467" cy="446720"/>
              </a:xfrm>
              <a:prstGeom prst="rect">
                <a:avLst/>
              </a:prstGeom>
            </p:spPr>
          </p:pic>
        </p:grpSp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DB57C73A-5E37-4D69-BC02-777E452A3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1034" y="3795524"/>
              <a:ext cx="1178219" cy="883664"/>
            </a:xfrm>
            <a:prstGeom prst="rect">
              <a:avLst/>
            </a:prstGeom>
          </p:spPr>
        </p:pic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9EC59B06-9407-4D53-815F-079EB7443581}"/>
                </a:ext>
              </a:extLst>
            </p:cNvPr>
            <p:cNvSpPr txBox="1"/>
            <p:nvPr/>
          </p:nvSpPr>
          <p:spPr>
            <a:xfrm>
              <a:off x="8333255" y="3888198"/>
              <a:ext cx="542412" cy="240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VS-K20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FFDCC32B-7BF0-414D-9684-9DB012D755A6}"/>
              </a:ext>
            </a:extLst>
          </p:cNvPr>
          <p:cNvGrpSpPr/>
          <p:nvPr/>
        </p:nvGrpSpPr>
        <p:grpSpPr>
          <a:xfrm>
            <a:off x="6412864" y="792187"/>
            <a:ext cx="2539283" cy="2086596"/>
            <a:chOff x="5890244" y="1113392"/>
            <a:chExt cx="2539283" cy="2086596"/>
          </a:xfrm>
        </p:grpSpPr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id="{6FA1BB68-A93E-4C00-A64E-6511E90F408F}"/>
                </a:ext>
              </a:extLst>
            </p:cNvPr>
            <p:cNvGrpSpPr/>
            <p:nvPr/>
          </p:nvGrpSpPr>
          <p:grpSpPr>
            <a:xfrm>
              <a:off x="5890244" y="1113392"/>
              <a:ext cx="2519999" cy="2086596"/>
              <a:chOff x="7167252" y="2929720"/>
              <a:chExt cx="1277213" cy="1973975"/>
            </a:xfrm>
          </p:grpSpPr>
          <p:sp>
            <p:nvSpPr>
              <p:cNvPr id="65" name="圓角矩形 21">
                <a:extLst>
                  <a:ext uri="{FF2B5EF4-FFF2-40B4-BE49-F238E27FC236}">
                    <a16:creationId xmlns:a16="http://schemas.microsoft.com/office/drawing/2014/main" id="{4D8DF20F-CAD8-4F7B-AED8-394D9521EAD8}"/>
                  </a:ext>
                </a:extLst>
              </p:cNvPr>
              <p:cNvSpPr/>
              <p:nvPr/>
            </p:nvSpPr>
            <p:spPr>
              <a:xfrm>
                <a:off x="7167252" y="2929720"/>
                <a:ext cx="1277213" cy="1959584"/>
              </a:xfrm>
              <a:prstGeom prst="roundRect">
                <a:avLst>
                  <a:gd name="adj" fmla="val 7296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手繪多邊形 32">
                <a:extLst>
                  <a:ext uri="{FF2B5EF4-FFF2-40B4-BE49-F238E27FC236}">
                    <a16:creationId xmlns:a16="http://schemas.microsoft.com/office/drawing/2014/main" id="{A505BB1A-04F4-4082-853B-F3523049D000}"/>
                  </a:ext>
                </a:extLst>
              </p:cNvPr>
              <p:cNvSpPr/>
              <p:nvPr/>
            </p:nvSpPr>
            <p:spPr>
              <a:xfrm>
                <a:off x="7350300" y="4523803"/>
                <a:ext cx="971020" cy="379892"/>
              </a:xfrm>
              <a:custGeom>
                <a:avLst/>
                <a:gdLst>
                  <a:gd name="connsiteX0" fmla="*/ 0 w 660130"/>
                  <a:gd name="connsiteY0" fmla="*/ 0 h 1143000"/>
                  <a:gd name="connsiteX1" fmla="*/ 660130 w 660130"/>
                  <a:gd name="connsiteY1" fmla="*/ 0 h 1143000"/>
                  <a:gd name="connsiteX2" fmla="*/ 660130 w 660130"/>
                  <a:gd name="connsiteY2" fmla="*/ 1143000 h 1143000"/>
                  <a:gd name="connsiteX3" fmla="*/ 0 w 660130"/>
                  <a:gd name="connsiteY3" fmla="*/ 1143000 h 1143000"/>
                  <a:gd name="connsiteX4" fmla="*/ 0 w 660130"/>
                  <a:gd name="connsiteY4" fmla="*/ 0 h 11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0130" h="1143000">
                    <a:moveTo>
                      <a:pt x="0" y="0"/>
                    </a:moveTo>
                    <a:lnTo>
                      <a:pt x="660130" y="0"/>
                    </a:lnTo>
                    <a:lnTo>
                      <a:pt x="660130" y="1143000"/>
                    </a:lnTo>
                    <a:lnTo>
                      <a:pt x="0" y="11430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1910" tIns="0" rIns="41910" bIns="0" numCol="1" spcCol="1270" anchor="ctr" anchorCtr="0">
                <a:noAutofit/>
              </a:bodyPr>
              <a:lstStyle/>
              <a:p>
                <a:pPr marL="0" marR="0" lvl="0" indent="0" algn="ctr" defTabSz="488938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E2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新細明體" panose="02020500000000000000" pitchFamily="18" charset="-120"/>
                    <a:cs typeface="Calibri" panose="020F0502020204030204" pitchFamily="34" charset="0"/>
                  </a:rPr>
                  <a:t>Software</a:t>
                </a:r>
              </a:p>
            </p:txBody>
          </p:sp>
        </p:grpSp>
        <p:pic>
          <p:nvPicPr>
            <p:cNvPr id="37" name="圖片 36">
              <a:extLst>
                <a:ext uri="{FF2B5EF4-FFF2-40B4-BE49-F238E27FC236}">
                  <a16:creationId xmlns:a16="http://schemas.microsoft.com/office/drawing/2014/main" id="{F74C3889-8709-45E5-B053-93223B395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045" y="1653797"/>
              <a:ext cx="944482" cy="944482"/>
            </a:xfrm>
            <a:prstGeom prst="rect">
              <a:avLst/>
            </a:prstGeom>
          </p:spPr>
        </p:pic>
        <p:pic>
          <p:nvPicPr>
            <p:cNvPr id="39" name="圖片 38">
              <a:extLst>
                <a:ext uri="{FF2B5EF4-FFF2-40B4-BE49-F238E27FC236}">
                  <a16:creationId xmlns:a16="http://schemas.microsoft.com/office/drawing/2014/main" id="{10334B7B-3D1F-4F82-8A9E-B947354FD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066" y="1834974"/>
              <a:ext cx="540000" cy="540000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06DA755B-C82B-4352-A97E-10620448E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936" y="1826778"/>
              <a:ext cx="584218" cy="584218"/>
            </a:xfrm>
            <a:prstGeom prst="rect">
              <a:avLst/>
            </a:prstGeom>
          </p:spPr>
        </p:pic>
      </p:grp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7E25623C-C63D-46E3-8EE4-80235641ACA7}"/>
              </a:ext>
            </a:extLst>
          </p:cNvPr>
          <p:cNvSpPr txBox="1"/>
          <p:nvPr/>
        </p:nvSpPr>
        <p:spPr>
          <a:xfrm>
            <a:off x="410862" y="1497123"/>
            <a:ext cx="3173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VC-A71P-HN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is compatible with Lumens products like media processor LC200, LC100 and Camera controller VS-KB30</a:t>
            </a:r>
            <a:r>
              <a:rPr lang="en-US" altLang="zh-TW" sz="160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VS-KB20.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BE09B018-52C4-4A6B-9FF6-48A227A6522A}"/>
              </a:ext>
            </a:extLst>
          </p:cNvPr>
          <p:cNvSpPr txBox="1"/>
          <p:nvPr/>
        </p:nvSpPr>
        <p:spPr>
          <a:xfrm>
            <a:off x="410696" y="2550565"/>
            <a:ext cx="3118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</a:lstStyle>
          <a:p>
            <a:r>
              <a:rPr lang="en-US" altLang="zh-TW" sz="1600" dirty="0">
                <a:solidFill>
                  <a:srgbClr val="000000"/>
                </a:solidFill>
              </a:rPr>
              <a:t>It is also compatible with Lumens software like </a:t>
            </a:r>
            <a:r>
              <a:rPr lang="en-US" altLang="zh-TW" sz="1600" dirty="0" err="1">
                <a:solidFill>
                  <a:srgbClr val="000000"/>
                </a:solidFill>
              </a:rPr>
              <a:t>CamConnect</a:t>
            </a:r>
            <a:r>
              <a:rPr lang="en-US" altLang="zh-TW" sz="1600" dirty="0">
                <a:solidFill>
                  <a:srgbClr val="000000"/>
                </a:solidFill>
              </a:rPr>
              <a:t>, OBS Plugin, providing users use more convenience. 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1B6CCE2D-A57D-4E69-B1D6-21C6BD8A91B1}"/>
              </a:ext>
            </a:extLst>
          </p:cNvPr>
          <p:cNvGrpSpPr/>
          <p:nvPr/>
        </p:nvGrpSpPr>
        <p:grpSpPr>
          <a:xfrm>
            <a:off x="3720203" y="2972103"/>
            <a:ext cx="2600757" cy="2070000"/>
            <a:chOff x="4335509" y="3123353"/>
            <a:chExt cx="2214367" cy="1762464"/>
          </a:xfrm>
        </p:grpSpPr>
        <p:sp>
          <p:nvSpPr>
            <p:cNvPr id="44" name="圓角矩形 21">
              <a:extLst>
                <a:ext uri="{FF2B5EF4-FFF2-40B4-BE49-F238E27FC236}">
                  <a16:creationId xmlns:a16="http://schemas.microsoft.com/office/drawing/2014/main" id="{11EFA37E-484D-47A7-9453-282BD4AF702F}"/>
                </a:ext>
              </a:extLst>
            </p:cNvPr>
            <p:cNvSpPr/>
            <p:nvPr/>
          </p:nvSpPr>
          <p:spPr>
            <a:xfrm>
              <a:off x="4404268" y="3123353"/>
              <a:ext cx="2145608" cy="1762464"/>
            </a:xfrm>
            <a:prstGeom prst="roundRect">
              <a:avLst>
                <a:gd name="adj" fmla="val 729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DEC4F723-C0BF-472E-A1C7-C811C812F1CC}"/>
                </a:ext>
              </a:extLst>
            </p:cNvPr>
            <p:cNvGrpSpPr/>
            <p:nvPr/>
          </p:nvGrpSpPr>
          <p:grpSpPr>
            <a:xfrm>
              <a:off x="4335509" y="3193518"/>
              <a:ext cx="1795635" cy="1671700"/>
              <a:chOff x="5458695" y="3173755"/>
              <a:chExt cx="1795635" cy="1671700"/>
            </a:xfrm>
          </p:grpSpPr>
          <p:sp>
            <p:nvSpPr>
              <p:cNvPr id="33" name="手繪多邊形 32"/>
              <p:cNvSpPr/>
              <p:nvPr/>
            </p:nvSpPr>
            <p:spPr>
              <a:xfrm>
                <a:off x="5929239" y="4538866"/>
                <a:ext cx="1325091" cy="306589"/>
              </a:xfrm>
              <a:custGeom>
                <a:avLst/>
                <a:gdLst>
                  <a:gd name="connsiteX0" fmla="*/ 0 w 660130"/>
                  <a:gd name="connsiteY0" fmla="*/ 0 h 1143000"/>
                  <a:gd name="connsiteX1" fmla="*/ 660130 w 660130"/>
                  <a:gd name="connsiteY1" fmla="*/ 0 h 1143000"/>
                  <a:gd name="connsiteX2" fmla="*/ 660130 w 660130"/>
                  <a:gd name="connsiteY2" fmla="*/ 1143000 h 1143000"/>
                  <a:gd name="connsiteX3" fmla="*/ 0 w 660130"/>
                  <a:gd name="connsiteY3" fmla="*/ 1143000 h 1143000"/>
                  <a:gd name="connsiteX4" fmla="*/ 0 w 660130"/>
                  <a:gd name="connsiteY4" fmla="*/ 0 h 11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0130" h="1143000">
                    <a:moveTo>
                      <a:pt x="0" y="0"/>
                    </a:moveTo>
                    <a:lnTo>
                      <a:pt x="660130" y="0"/>
                    </a:lnTo>
                    <a:lnTo>
                      <a:pt x="660130" y="1143000"/>
                    </a:lnTo>
                    <a:lnTo>
                      <a:pt x="0" y="11430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1910" tIns="0" rIns="41910" bIns="0" numCol="1" spcCol="1270" anchor="ctr" anchorCtr="0">
                <a:noAutofit/>
              </a:bodyPr>
              <a:lstStyle/>
              <a:p>
                <a:pPr marL="0" marR="0" lvl="0" indent="0" algn="ctr" defTabSz="488938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E2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新細明體" panose="02020500000000000000" pitchFamily="18" charset="-120"/>
                    <a:cs typeface="Calibri" panose="020F0502020204030204" pitchFamily="34" charset="0"/>
                  </a:rPr>
                  <a:t>Accessory</a:t>
                </a: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E0B62B0D-5758-4B54-997A-F4730ADE8CFD}"/>
                  </a:ext>
                </a:extLst>
              </p:cNvPr>
              <p:cNvSpPr/>
              <p:nvPr/>
            </p:nvSpPr>
            <p:spPr>
              <a:xfrm>
                <a:off x="5883103" y="4074839"/>
                <a:ext cx="618979" cy="235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WM12</a:t>
                </a:r>
              </a:p>
            </p:txBody>
          </p:sp>
          <p:sp>
            <p:nvSpPr>
              <p:cNvPr id="64" name="手繪多邊形 29">
                <a:extLst>
                  <a:ext uri="{FF2B5EF4-FFF2-40B4-BE49-F238E27FC236}">
                    <a16:creationId xmlns:a16="http://schemas.microsoft.com/office/drawing/2014/main" id="{19B2D136-383E-434B-AEEE-84D32C2B8917}"/>
                  </a:ext>
                </a:extLst>
              </p:cNvPr>
              <p:cNvSpPr/>
              <p:nvPr/>
            </p:nvSpPr>
            <p:spPr>
              <a:xfrm>
                <a:off x="5458695" y="3173755"/>
                <a:ext cx="1273982" cy="309832"/>
              </a:xfrm>
              <a:custGeom>
                <a:avLst/>
                <a:gdLst>
                  <a:gd name="connsiteX0" fmla="*/ 0 w 660130"/>
                  <a:gd name="connsiteY0" fmla="*/ 0 h 1143000"/>
                  <a:gd name="connsiteX1" fmla="*/ 660130 w 660130"/>
                  <a:gd name="connsiteY1" fmla="*/ 0 h 1143000"/>
                  <a:gd name="connsiteX2" fmla="*/ 660130 w 660130"/>
                  <a:gd name="connsiteY2" fmla="*/ 1143000 h 1143000"/>
                  <a:gd name="connsiteX3" fmla="*/ 0 w 660130"/>
                  <a:gd name="connsiteY3" fmla="*/ 1143000 h 1143000"/>
                  <a:gd name="connsiteX4" fmla="*/ 0 w 660130"/>
                  <a:gd name="connsiteY4" fmla="*/ 0 h 11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0130" h="1143000">
                    <a:moveTo>
                      <a:pt x="0" y="0"/>
                    </a:moveTo>
                    <a:lnTo>
                      <a:pt x="660130" y="0"/>
                    </a:lnTo>
                    <a:lnTo>
                      <a:pt x="660130" y="1143000"/>
                    </a:lnTo>
                    <a:lnTo>
                      <a:pt x="0" y="11430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1910" tIns="0" rIns="41910" bIns="0" numCol="1" spcCol="1270" anchor="ctr" anchorCtr="0">
                <a:noAutofit/>
              </a:bodyPr>
              <a:lstStyle/>
              <a:p>
                <a:pPr algn="ctr" defTabSz="488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1600" dirty="0">
                    <a:latin typeface="+mj-lt"/>
                    <a:cs typeface="Calibri" panose="020F0502020204030204" pitchFamily="34" charset="0"/>
                  </a:rPr>
                  <a:t>Wall Mount</a:t>
                </a:r>
                <a:endParaRPr lang="zh-TW" altLang="en-US" sz="1600" dirty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41" name="Picture 4">
              <a:extLst>
                <a:ext uri="{FF2B5EF4-FFF2-40B4-BE49-F238E27FC236}">
                  <a16:creationId xmlns:a16="http://schemas.microsoft.com/office/drawing/2014/main" id="{E3F90EC3-E6DD-4C90-A3A7-C78C4CE5A4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4" t="29232" r="24237" b="19828"/>
            <a:stretch/>
          </p:blipFill>
          <p:spPr bwMode="auto">
            <a:xfrm>
              <a:off x="4542782" y="3437794"/>
              <a:ext cx="899788" cy="656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Lumens VC-IR01 Remote Control for VC-BC301P 4K IP POV Camera">
            <a:extLst>
              <a:ext uri="{FF2B5EF4-FFF2-40B4-BE49-F238E27FC236}">
                <a16:creationId xmlns:a16="http://schemas.microsoft.com/office/drawing/2014/main" id="{F690F170-D27B-416B-8E05-21DD7FB59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4" t="13622" r="39997" b="9362"/>
          <a:stretch/>
        </p:blipFill>
        <p:spPr bwMode="auto">
          <a:xfrm>
            <a:off x="5617983" y="3563600"/>
            <a:ext cx="38908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矩形 69">
            <a:extLst>
              <a:ext uri="{FF2B5EF4-FFF2-40B4-BE49-F238E27FC236}">
                <a16:creationId xmlns:a16="http://schemas.microsoft.com/office/drawing/2014/main" id="{DAB5BC74-3FD7-4801-9F6F-060DCC19AD78}"/>
              </a:ext>
            </a:extLst>
          </p:cNvPr>
          <p:cNvSpPr/>
          <p:nvPr/>
        </p:nvSpPr>
        <p:spPr>
          <a:xfrm>
            <a:off x="5132004" y="4373712"/>
            <a:ext cx="7269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RC01</a:t>
            </a:r>
          </a:p>
        </p:txBody>
      </p:sp>
      <p:sp>
        <p:nvSpPr>
          <p:cNvPr id="71" name="手繪多邊形 29">
            <a:extLst>
              <a:ext uri="{FF2B5EF4-FFF2-40B4-BE49-F238E27FC236}">
                <a16:creationId xmlns:a16="http://schemas.microsoft.com/office/drawing/2014/main" id="{224E5642-2386-43F5-986C-333944075B5F}"/>
              </a:ext>
            </a:extLst>
          </p:cNvPr>
          <p:cNvSpPr/>
          <p:nvPr/>
        </p:nvSpPr>
        <p:spPr>
          <a:xfrm>
            <a:off x="5043365" y="3235849"/>
            <a:ext cx="1496282" cy="363895"/>
          </a:xfrm>
          <a:custGeom>
            <a:avLst/>
            <a:gdLst>
              <a:gd name="connsiteX0" fmla="*/ 0 w 660130"/>
              <a:gd name="connsiteY0" fmla="*/ 0 h 1143000"/>
              <a:gd name="connsiteX1" fmla="*/ 660130 w 660130"/>
              <a:gd name="connsiteY1" fmla="*/ 0 h 1143000"/>
              <a:gd name="connsiteX2" fmla="*/ 660130 w 660130"/>
              <a:gd name="connsiteY2" fmla="*/ 1143000 h 1143000"/>
              <a:gd name="connsiteX3" fmla="*/ 0 w 660130"/>
              <a:gd name="connsiteY3" fmla="*/ 1143000 h 1143000"/>
              <a:gd name="connsiteX4" fmla="*/ 0 w 66013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130" h="1143000">
                <a:moveTo>
                  <a:pt x="0" y="0"/>
                </a:moveTo>
                <a:lnTo>
                  <a:pt x="660130" y="0"/>
                </a:lnTo>
                <a:lnTo>
                  <a:pt x="66013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0" rIns="41910" bIns="0" numCol="1" spcCol="1270" anchor="ctr" anchorCtr="0">
            <a:noAutofit/>
          </a:bodyPr>
          <a:lstStyle/>
          <a:p>
            <a:pPr algn="ctr" defTabSz="4889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600" dirty="0">
                <a:latin typeface="+mj-lt"/>
                <a:cs typeface="Calibri" panose="020F0502020204030204" pitchFamily="34" charset="0"/>
              </a:rPr>
              <a:t>Remote</a:t>
            </a:r>
            <a:endParaRPr lang="zh-TW" altLang="en-US" sz="160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37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95A1FC91-839D-4377-8B67-7D473F55E0FD}"/>
              </a:ext>
            </a:extLst>
          </p:cNvPr>
          <p:cNvGrpSpPr/>
          <p:nvPr/>
        </p:nvGrpSpPr>
        <p:grpSpPr>
          <a:xfrm>
            <a:off x="3822759" y="2997973"/>
            <a:ext cx="2160000" cy="1825095"/>
            <a:chOff x="3229930" y="2997973"/>
            <a:chExt cx="2160000" cy="1825095"/>
          </a:xfrm>
        </p:grpSpPr>
        <p:sp>
          <p:nvSpPr>
            <p:cNvPr id="39" name="圓角矩形 38"/>
            <p:cNvSpPr/>
            <p:nvPr/>
          </p:nvSpPr>
          <p:spPr>
            <a:xfrm>
              <a:off x="3229930" y="2997973"/>
              <a:ext cx="2160000" cy="1429529"/>
            </a:xfrm>
            <a:prstGeom prst="roundRect">
              <a:avLst>
                <a:gd name="adj" fmla="val 8655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3367836" y="4443176"/>
              <a:ext cx="1800000" cy="379892"/>
            </a:xfrm>
            <a:custGeom>
              <a:avLst/>
              <a:gdLst>
                <a:gd name="connsiteX0" fmla="*/ 0 w 660130"/>
                <a:gd name="connsiteY0" fmla="*/ 0 h 1143000"/>
                <a:gd name="connsiteX1" fmla="*/ 660130 w 660130"/>
                <a:gd name="connsiteY1" fmla="*/ 0 h 1143000"/>
                <a:gd name="connsiteX2" fmla="*/ 660130 w 660130"/>
                <a:gd name="connsiteY2" fmla="*/ 1143000 h 1143000"/>
                <a:gd name="connsiteX3" fmla="*/ 0 w 660130"/>
                <a:gd name="connsiteY3" fmla="*/ 1143000 h 1143000"/>
                <a:gd name="connsiteX4" fmla="*/ 0 w 66013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30" h="1143000">
                  <a:moveTo>
                    <a:pt x="0" y="0"/>
                  </a:moveTo>
                  <a:lnTo>
                    <a:pt x="660130" y="0"/>
                  </a:lnTo>
                  <a:lnTo>
                    <a:pt x="66013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0" rIns="41910" bIns="0" numCol="1" spcCol="1270" anchor="ctr" anchorCtr="0">
              <a:noAutofit/>
            </a:bodyPr>
            <a:lstStyle/>
            <a:p>
              <a:pPr marL="0" marR="0" lvl="0" indent="0" algn="ctr" defTabSz="48893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C1B2E"/>
                  </a:solidFill>
                  <a:effectLst/>
                  <a:uLnTx/>
                  <a:uFillTx/>
                  <a:latin typeface="Calibri" panose="020F0502020204030204" pitchFamily="34" charset="0"/>
                  <a:ea typeface="新細明體" panose="02020500000000000000" pitchFamily="18" charset="-120"/>
                  <a:cs typeface="Calibri" panose="020F0502020204030204" pitchFamily="34" charset="0"/>
                </a:rPr>
                <a:t>Streaming Platform</a:t>
              </a: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3868099" y="3124151"/>
            <a:ext cx="2163956" cy="1179739"/>
            <a:chOff x="4328478" y="4987692"/>
            <a:chExt cx="3200552" cy="1744868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8478" y="4987692"/>
              <a:ext cx="1526882" cy="797736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7918" y="5143500"/>
              <a:ext cx="968340" cy="378349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1835" y="6266735"/>
              <a:ext cx="940538" cy="314337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4204" y="5761971"/>
              <a:ext cx="831310" cy="235503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5115" y="6162253"/>
              <a:ext cx="1140613" cy="570307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2432" y="5809918"/>
              <a:ext cx="968339" cy="261451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6530" y="5616459"/>
              <a:ext cx="932500" cy="484444"/>
            </a:xfrm>
            <a:prstGeom prst="rect">
              <a:avLst/>
            </a:prstGeom>
          </p:spPr>
        </p:pic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E4D43C23-D834-43D8-BC17-E92982928C82}"/>
              </a:ext>
            </a:extLst>
          </p:cNvPr>
          <p:cNvGrpSpPr/>
          <p:nvPr/>
        </p:nvGrpSpPr>
        <p:grpSpPr>
          <a:xfrm>
            <a:off x="6271169" y="2997973"/>
            <a:ext cx="2160000" cy="1809421"/>
            <a:chOff x="5797551" y="3032642"/>
            <a:chExt cx="2160000" cy="1809421"/>
          </a:xfrm>
        </p:grpSpPr>
        <p:sp>
          <p:nvSpPr>
            <p:cNvPr id="46" name="圓角矩形 38">
              <a:extLst>
                <a:ext uri="{FF2B5EF4-FFF2-40B4-BE49-F238E27FC236}">
                  <a16:creationId xmlns:a16="http://schemas.microsoft.com/office/drawing/2014/main" id="{DB54591D-E282-423C-9447-9DE58C10B8B4}"/>
                </a:ext>
              </a:extLst>
            </p:cNvPr>
            <p:cNvSpPr/>
            <p:nvPr/>
          </p:nvSpPr>
          <p:spPr>
            <a:xfrm>
              <a:off x="5797551" y="3032642"/>
              <a:ext cx="2160000" cy="1429529"/>
            </a:xfrm>
            <a:prstGeom prst="roundRect">
              <a:avLst>
                <a:gd name="adj" fmla="val 8655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手繪多邊形 13"/>
            <p:cNvSpPr/>
            <p:nvPr/>
          </p:nvSpPr>
          <p:spPr>
            <a:xfrm>
              <a:off x="5977551" y="4462171"/>
              <a:ext cx="1800000" cy="379892"/>
            </a:xfrm>
            <a:custGeom>
              <a:avLst/>
              <a:gdLst>
                <a:gd name="connsiteX0" fmla="*/ 0 w 660130"/>
                <a:gd name="connsiteY0" fmla="*/ 0 h 1143000"/>
                <a:gd name="connsiteX1" fmla="*/ 660130 w 660130"/>
                <a:gd name="connsiteY1" fmla="*/ 0 h 1143000"/>
                <a:gd name="connsiteX2" fmla="*/ 660130 w 660130"/>
                <a:gd name="connsiteY2" fmla="*/ 1143000 h 1143000"/>
                <a:gd name="connsiteX3" fmla="*/ 0 w 660130"/>
                <a:gd name="connsiteY3" fmla="*/ 1143000 h 1143000"/>
                <a:gd name="connsiteX4" fmla="*/ 0 w 66013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30" h="1143000">
                  <a:moveTo>
                    <a:pt x="0" y="0"/>
                  </a:moveTo>
                  <a:lnTo>
                    <a:pt x="660130" y="0"/>
                  </a:lnTo>
                  <a:lnTo>
                    <a:pt x="66013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0" rIns="41910" bIns="0" numCol="1" spcCol="1270" anchor="ctr" anchorCtr="0">
              <a:noAutofit/>
            </a:bodyPr>
            <a:lstStyle/>
            <a:p>
              <a:pPr marL="0" marR="0" lvl="0" indent="0" algn="ctr" defTabSz="48893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latin typeface="Calibri" panose="020F0502020204030204" pitchFamily="34" charset="0"/>
                  <a:ea typeface="新細明體" panose="02020500000000000000" pitchFamily="18" charset="-120"/>
                  <a:cs typeface="Calibri" panose="020F0502020204030204" pitchFamily="34" charset="0"/>
                </a:rPr>
                <a:t>Broadcasting Software</a:t>
              </a: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6462159" y="3189553"/>
            <a:ext cx="1735583" cy="1057791"/>
            <a:chOff x="7157913" y="6105112"/>
            <a:chExt cx="1474269" cy="898527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3751" y="6643787"/>
              <a:ext cx="878040" cy="359852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7913" y="6105112"/>
              <a:ext cx="1304518" cy="476726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2680" y="6651278"/>
              <a:ext cx="339502" cy="339502"/>
            </a:xfrm>
            <a:prstGeom prst="rect">
              <a:avLst/>
            </a:prstGeom>
          </p:spPr>
        </p:pic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652A1451-81F0-4727-BA5C-229F07048FF4}"/>
              </a:ext>
            </a:extLst>
          </p:cNvPr>
          <p:cNvGrpSpPr/>
          <p:nvPr/>
        </p:nvGrpSpPr>
        <p:grpSpPr>
          <a:xfrm>
            <a:off x="6991169" y="1601944"/>
            <a:ext cx="1440000" cy="1174130"/>
            <a:chOff x="4747010" y="712248"/>
            <a:chExt cx="1440000" cy="1174130"/>
          </a:xfrm>
        </p:grpSpPr>
        <p:sp>
          <p:nvSpPr>
            <p:cNvPr id="40" name="圓角矩形 39"/>
            <p:cNvSpPr/>
            <p:nvPr/>
          </p:nvSpPr>
          <p:spPr>
            <a:xfrm>
              <a:off x="4777794" y="712248"/>
              <a:ext cx="1378432" cy="1174130"/>
            </a:xfrm>
            <a:prstGeom prst="roundRect">
              <a:avLst>
                <a:gd name="adj" fmla="val 729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手繪多邊形 19"/>
            <p:cNvSpPr/>
            <p:nvPr/>
          </p:nvSpPr>
          <p:spPr>
            <a:xfrm>
              <a:off x="4747010" y="1480192"/>
              <a:ext cx="1440000" cy="379892"/>
            </a:xfrm>
            <a:custGeom>
              <a:avLst/>
              <a:gdLst>
                <a:gd name="connsiteX0" fmla="*/ 0 w 660130"/>
                <a:gd name="connsiteY0" fmla="*/ 0 h 1143000"/>
                <a:gd name="connsiteX1" fmla="*/ 660130 w 660130"/>
                <a:gd name="connsiteY1" fmla="*/ 0 h 1143000"/>
                <a:gd name="connsiteX2" fmla="*/ 660130 w 660130"/>
                <a:gd name="connsiteY2" fmla="*/ 1143000 h 1143000"/>
                <a:gd name="connsiteX3" fmla="*/ 0 w 660130"/>
                <a:gd name="connsiteY3" fmla="*/ 1143000 h 1143000"/>
                <a:gd name="connsiteX4" fmla="*/ 0 w 66013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30" h="1143000">
                  <a:moveTo>
                    <a:pt x="0" y="0"/>
                  </a:moveTo>
                  <a:lnTo>
                    <a:pt x="660130" y="0"/>
                  </a:lnTo>
                  <a:lnTo>
                    <a:pt x="66013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0" rIns="41910" bIns="0" numCol="1" spcCol="1270" anchor="ctr" anchorCtr="0">
              <a:noAutofit/>
            </a:bodyPr>
            <a:lstStyle/>
            <a:p>
              <a:pPr marL="0" marR="0" lvl="0" indent="0" algn="ctr" defTabSz="48893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C1B2E"/>
                  </a:solidFill>
                  <a:effectLst/>
                  <a:uLnTx/>
                  <a:uFillTx/>
                  <a:latin typeface="Calibri" panose="020F0502020204030204" pitchFamily="34" charset="0"/>
                  <a:ea typeface="新細明體" panose="02020500000000000000" pitchFamily="18" charset="-120"/>
                  <a:cs typeface="Calibri" panose="020F0502020204030204" pitchFamily="34" charset="0"/>
                </a:rPr>
                <a:t>Stream Deck</a:t>
              </a:r>
            </a:p>
          </p:txBody>
        </p:sp>
        <p:pic>
          <p:nvPicPr>
            <p:cNvPr id="22" name="圖片 2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4706" b="876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00" b="15000"/>
            <a:stretch/>
          </p:blipFill>
          <p:spPr>
            <a:xfrm>
              <a:off x="5079304" y="884243"/>
              <a:ext cx="740266" cy="558527"/>
            </a:xfrm>
            <a:prstGeom prst="rect">
              <a:avLst/>
            </a:prstGeom>
          </p:spPr>
        </p:pic>
      </p:grpSp>
      <p:sp>
        <p:nvSpPr>
          <p:cNvPr id="33" name="文字方塊 32"/>
          <p:cNvSpPr txBox="1"/>
          <p:nvPr/>
        </p:nvSpPr>
        <p:spPr>
          <a:xfrm>
            <a:off x="410862" y="1289962"/>
            <a:ext cx="4403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VC-A71P-HN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successfully integrates with major Video Conference software, popular streaming platforms, broadcasting software and Stream Deck.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It provides users with more flexible options to use VC-A71P-HN with their desired platforms.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388095" y="359284"/>
            <a:ext cx="3616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Party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  <a:t>Partners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  <a:t>Integration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FF26FE73-50D0-42BE-983B-3A01302ED5E6}"/>
              </a:ext>
            </a:extLst>
          </p:cNvPr>
          <p:cNvGrpSpPr/>
          <p:nvPr/>
        </p:nvGrpSpPr>
        <p:grpSpPr>
          <a:xfrm>
            <a:off x="1376410" y="2994717"/>
            <a:ext cx="2160000" cy="1812677"/>
            <a:chOff x="463749" y="2997973"/>
            <a:chExt cx="2160000" cy="1812677"/>
          </a:xfrm>
        </p:grpSpPr>
        <p:sp>
          <p:nvSpPr>
            <p:cNvPr id="37" name="圓角矩形 36"/>
            <p:cNvSpPr/>
            <p:nvPr/>
          </p:nvSpPr>
          <p:spPr>
            <a:xfrm>
              <a:off x="463749" y="2997973"/>
              <a:ext cx="2160000" cy="1429529"/>
            </a:xfrm>
            <a:prstGeom prst="roundRect">
              <a:avLst>
                <a:gd name="adj" fmla="val 729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手繪多邊形 20"/>
            <p:cNvSpPr/>
            <p:nvPr/>
          </p:nvSpPr>
          <p:spPr>
            <a:xfrm>
              <a:off x="577836" y="4430758"/>
              <a:ext cx="1800000" cy="379892"/>
            </a:xfrm>
            <a:custGeom>
              <a:avLst/>
              <a:gdLst>
                <a:gd name="connsiteX0" fmla="*/ 0 w 660130"/>
                <a:gd name="connsiteY0" fmla="*/ 0 h 1143000"/>
                <a:gd name="connsiteX1" fmla="*/ 660130 w 660130"/>
                <a:gd name="connsiteY1" fmla="*/ 0 h 1143000"/>
                <a:gd name="connsiteX2" fmla="*/ 660130 w 660130"/>
                <a:gd name="connsiteY2" fmla="*/ 1143000 h 1143000"/>
                <a:gd name="connsiteX3" fmla="*/ 0 w 660130"/>
                <a:gd name="connsiteY3" fmla="*/ 1143000 h 1143000"/>
                <a:gd name="connsiteX4" fmla="*/ 0 w 66013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30" h="1143000">
                  <a:moveTo>
                    <a:pt x="0" y="0"/>
                  </a:moveTo>
                  <a:lnTo>
                    <a:pt x="660130" y="0"/>
                  </a:lnTo>
                  <a:lnTo>
                    <a:pt x="66013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0" rIns="41910" bIns="0" numCol="1" spcCol="1270" anchor="ctr" anchorCtr="0">
              <a:noAutofit/>
            </a:bodyPr>
            <a:lstStyle/>
            <a:p>
              <a:pPr algn="ctr" defTabSz="48893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400" b="1" dirty="0">
                  <a:solidFill>
                    <a:srgbClr val="0C1B2E"/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Calibri" panose="020F0502020204030204" pitchFamily="34" charset="0"/>
                </a:rPr>
                <a:t>Video Conference</a:t>
              </a:r>
              <a:endParaRPr lang="zh-TW" altLang="en-US" sz="1400" b="1" dirty="0">
                <a:solidFill>
                  <a:srgbClr val="0C1B2E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A9638C2E-BD8B-4210-BD88-073305F3A31A}"/>
              </a:ext>
            </a:extLst>
          </p:cNvPr>
          <p:cNvGrpSpPr/>
          <p:nvPr/>
        </p:nvGrpSpPr>
        <p:grpSpPr>
          <a:xfrm>
            <a:off x="1484302" y="3323950"/>
            <a:ext cx="1944216" cy="792088"/>
            <a:chOff x="1587815" y="1769559"/>
            <a:chExt cx="6495364" cy="2390888"/>
          </a:xfrm>
        </p:grpSpPr>
        <p:pic>
          <p:nvPicPr>
            <p:cNvPr id="52" name="圖片 51">
              <a:extLst>
                <a:ext uri="{FF2B5EF4-FFF2-40B4-BE49-F238E27FC236}">
                  <a16:creationId xmlns:a16="http://schemas.microsoft.com/office/drawing/2014/main" id="{0D0CD0D4-60F1-4A3D-8118-180E641DF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815" y="1769559"/>
              <a:ext cx="1469091" cy="547193"/>
            </a:xfrm>
            <a:prstGeom prst="rect">
              <a:avLst/>
            </a:prstGeom>
          </p:spPr>
        </p:pic>
        <p:pic>
          <p:nvPicPr>
            <p:cNvPr id="53" name="圖片 52">
              <a:extLst>
                <a:ext uri="{FF2B5EF4-FFF2-40B4-BE49-F238E27FC236}">
                  <a16:creationId xmlns:a16="http://schemas.microsoft.com/office/drawing/2014/main" id="{EEC2EAE7-E3AF-4081-A9DE-389DDCF7E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815" y="2593195"/>
              <a:ext cx="1982774" cy="571681"/>
            </a:xfrm>
            <a:prstGeom prst="rect">
              <a:avLst/>
            </a:prstGeom>
          </p:spPr>
        </p:pic>
        <p:pic>
          <p:nvPicPr>
            <p:cNvPr id="54" name="圖片 53">
              <a:extLst>
                <a:ext uri="{FF2B5EF4-FFF2-40B4-BE49-F238E27FC236}">
                  <a16:creationId xmlns:a16="http://schemas.microsoft.com/office/drawing/2014/main" id="{62E13AEE-FACA-458F-B7FB-0D70DADEA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974" y="1856829"/>
              <a:ext cx="1730205" cy="348924"/>
            </a:xfrm>
            <a:prstGeom prst="rect">
              <a:avLst/>
            </a:prstGeom>
          </p:spPr>
        </p:pic>
        <p:pic>
          <p:nvPicPr>
            <p:cNvPr id="55" name="圖片 54">
              <a:extLst>
                <a:ext uri="{FF2B5EF4-FFF2-40B4-BE49-F238E27FC236}">
                  <a16:creationId xmlns:a16="http://schemas.microsoft.com/office/drawing/2014/main" id="{CDBB8FC6-18B8-4AB4-8250-7FB327C97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4" y="2626163"/>
              <a:ext cx="1408189" cy="619603"/>
            </a:xfrm>
            <a:prstGeom prst="rect">
              <a:avLst/>
            </a:prstGeom>
          </p:spPr>
        </p:pic>
        <p:pic>
          <p:nvPicPr>
            <p:cNvPr id="56" name="Picture 2" descr="File:Vidyo logo.svg - Wikimedia Commons">
              <a:extLst>
                <a:ext uri="{FF2B5EF4-FFF2-40B4-BE49-F238E27FC236}">
                  <a16:creationId xmlns:a16="http://schemas.microsoft.com/office/drawing/2014/main" id="{2DA2999C-F853-495D-9A42-E9A776A9CB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383" y="2607745"/>
              <a:ext cx="1682796" cy="581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圖片 56">
              <a:extLst>
                <a:ext uri="{FF2B5EF4-FFF2-40B4-BE49-F238E27FC236}">
                  <a16:creationId xmlns:a16="http://schemas.microsoft.com/office/drawing/2014/main" id="{0B3A46BE-8D3F-484B-962D-1C0C8DF46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4874" y="3651870"/>
              <a:ext cx="1794977" cy="508577"/>
            </a:xfrm>
            <a:prstGeom prst="rect">
              <a:avLst/>
            </a:prstGeom>
          </p:spPr>
        </p:pic>
        <p:pic>
          <p:nvPicPr>
            <p:cNvPr id="58" name="圖片 57">
              <a:extLst>
                <a:ext uri="{FF2B5EF4-FFF2-40B4-BE49-F238E27FC236}">
                  <a16:creationId xmlns:a16="http://schemas.microsoft.com/office/drawing/2014/main" id="{F4A9AC93-9200-40DA-B7E3-C4128B8435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802" b="27920"/>
            <a:stretch/>
          </p:blipFill>
          <p:spPr>
            <a:xfrm>
              <a:off x="3923928" y="3650343"/>
              <a:ext cx="1666770" cy="496582"/>
            </a:xfrm>
            <a:prstGeom prst="rect">
              <a:avLst/>
            </a:prstGeom>
          </p:spPr>
        </p:pic>
        <p:pic>
          <p:nvPicPr>
            <p:cNvPr id="59" name="圖片 58">
              <a:extLst>
                <a:ext uri="{FF2B5EF4-FFF2-40B4-BE49-F238E27FC236}">
                  <a16:creationId xmlns:a16="http://schemas.microsoft.com/office/drawing/2014/main" id="{F56DE8D3-CF6B-4337-A865-4012F8264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5364" y="3629928"/>
              <a:ext cx="1587815" cy="516997"/>
            </a:xfrm>
            <a:prstGeom prst="rect">
              <a:avLst/>
            </a:prstGeom>
          </p:spPr>
        </p:pic>
        <p:pic>
          <p:nvPicPr>
            <p:cNvPr id="60" name="圖片 59">
              <a:extLst>
                <a:ext uri="{FF2B5EF4-FFF2-40B4-BE49-F238E27FC236}">
                  <a16:creationId xmlns:a16="http://schemas.microsoft.com/office/drawing/2014/main" id="{40EAC3C3-B46F-434C-A977-3D36585D24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0" t="19582" r="7475" b="25285"/>
            <a:stretch/>
          </p:blipFill>
          <p:spPr>
            <a:xfrm>
              <a:off x="3984860" y="1841908"/>
              <a:ext cx="1440160" cy="379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1206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32372" y="390124"/>
            <a:ext cx="7479255" cy="847692"/>
          </a:xfrm>
        </p:spPr>
        <p:txBody>
          <a:bodyPr>
            <a:noAutofit/>
          </a:bodyPr>
          <a:lstStyle/>
          <a:p>
            <a:pPr algn="ctr"/>
            <a:r>
              <a:rPr lang="en-US" altLang="zh-TW" sz="36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More information</a:t>
            </a:r>
            <a:endParaRPr lang="zh-TW" altLang="en-US" sz="3600" dirty="0">
              <a:latin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76" y="4275769"/>
            <a:ext cx="2809448" cy="47760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13824AD-4C2C-4090-BC53-994B961ABE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98" y="1331554"/>
            <a:ext cx="2690004" cy="269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1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300">
        <p:fade/>
      </p:transition>
    </mc:Choice>
    <mc:Fallback xmlns="">
      <p:transition spd="med" advClick="0" advTm="83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 15">
            <a:extLst>
              <a:ext uri="{FF2B5EF4-FFF2-40B4-BE49-F238E27FC236}">
                <a16:creationId xmlns:a16="http://schemas.microsoft.com/office/drawing/2014/main" id="{4C6045FE-492B-46D6-8611-7DD0FBBB246F}"/>
              </a:ext>
            </a:extLst>
          </p:cNvPr>
          <p:cNvSpPr/>
          <p:nvPr/>
        </p:nvSpPr>
        <p:spPr>
          <a:xfrm>
            <a:off x="2" y="0"/>
            <a:ext cx="4158987" cy="5143500"/>
          </a:xfrm>
          <a:custGeom>
            <a:avLst/>
            <a:gdLst>
              <a:gd name="connsiteX0" fmla="*/ 0 w 4158987"/>
              <a:gd name="connsiteY0" fmla="*/ 0 h 5143500"/>
              <a:gd name="connsiteX1" fmla="*/ 3762790 w 4158987"/>
              <a:gd name="connsiteY1" fmla="*/ 0 h 5143500"/>
              <a:gd name="connsiteX2" fmla="*/ 3789466 w 4158987"/>
              <a:gd name="connsiteY2" fmla="*/ 69700 h 5143500"/>
              <a:gd name="connsiteX3" fmla="*/ 4158987 w 4158987"/>
              <a:gd name="connsiteY3" fmla="*/ 2386160 h 5143500"/>
              <a:gd name="connsiteX4" fmla="*/ 3636111 w 4158987"/>
              <a:gd name="connsiteY4" fmla="*/ 5103309 h 5143500"/>
              <a:gd name="connsiteX5" fmla="*/ 3617177 w 4158987"/>
              <a:gd name="connsiteY5" fmla="*/ 5143500 h 5143500"/>
              <a:gd name="connsiteX6" fmla="*/ 0 w 4158987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8987" h="5143500">
                <a:moveTo>
                  <a:pt x="0" y="0"/>
                </a:moveTo>
                <a:lnTo>
                  <a:pt x="3762790" y="0"/>
                </a:lnTo>
                <a:lnTo>
                  <a:pt x="3789466" y="69700"/>
                </a:lnTo>
                <a:cubicBezTo>
                  <a:pt x="4025126" y="758299"/>
                  <a:pt x="4158987" y="1547416"/>
                  <a:pt x="4158987" y="2386160"/>
                </a:cubicBezTo>
                <a:cubicBezTo>
                  <a:pt x="4158987" y="3392653"/>
                  <a:pt x="3966228" y="4327683"/>
                  <a:pt x="3636111" y="5103309"/>
                </a:cubicBezTo>
                <a:lnTo>
                  <a:pt x="3617177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100000">
                <a:srgbClr val="02B1D4"/>
              </a:gs>
              <a:gs pos="62000">
                <a:srgbClr val="0083C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sz="180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FEF9E30-9B64-4984-BA6D-5BE2C15408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83" y="1773215"/>
            <a:ext cx="1040807" cy="1040807"/>
          </a:xfrm>
          <a:prstGeom prst="rect">
            <a:avLst/>
          </a:prstGeom>
        </p:spPr>
      </p:pic>
      <p:pic>
        <p:nvPicPr>
          <p:cNvPr id="4" name="image29.png">
            <a:extLst>
              <a:ext uri="{FF2B5EF4-FFF2-40B4-BE49-F238E27FC236}">
                <a16:creationId xmlns:a16="http://schemas.microsoft.com/office/drawing/2014/main" id="{316CE20D-2720-4779-B6F2-00B923F2B31A}"/>
              </a:ext>
            </a:extLst>
          </p:cNvPr>
          <p:cNvPicPr/>
          <p:nvPr/>
        </p:nvPicPr>
        <p:blipFill rotWithShape="1">
          <a:blip r:embed="rId4" cstate="print"/>
          <a:srcRect l="12271" t="9942" r="8446" b="10961"/>
          <a:stretch/>
        </p:blipFill>
        <p:spPr>
          <a:xfrm>
            <a:off x="1163008" y="1887855"/>
            <a:ext cx="813435" cy="811531"/>
          </a:xfrm>
          <a:prstGeom prst="rect">
            <a:avLst/>
          </a:prstGeom>
        </p:spPr>
      </p:pic>
      <p:pic>
        <p:nvPicPr>
          <p:cNvPr id="5" name="image30.png">
            <a:extLst>
              <a:ext uri="{FF2B5EF4-FFF2-40B4-BE49-F238E27FC236}">
                <a16:creationId xmlns:a16="http://schemas.microsoft.com/office/drawing/2014/main" id="{29290251-CBE0-4D23-BA41-1E79DBD3E7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5477" t="6294" r="4915" b="2323"/>
          <a:stretch/>
        </p:blipFill>
        <p:spPr>
          <a:xfrm>
            <a:off x="2079495" y="1887854"/>
            <a:ext cx="813435" cy="81153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CA1DF2B5-CD17-4550-9281-EC80D7968605}"/>
              </a:ext>
            </a:extLst>
          </p:cNvPr>
          <p:cNvSpPr txBox="1"/>
          <p:nvPr/>
        </p:nvSpPr>
        <p:spPr>
          <a:xfrm>
            <a:off x="4716522" y="619952"/>
            <a:ext cx="390594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VC-A71P-HN</a:t>
            </a:r>
          </a:p>
          <a:p>
            <a:pPr algn="ctr"/>
            <a:r>
              <a:rPr lang="it-IT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4K NDI®|HX PTZ Camera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753220E-A0F7-41FC-86C1-84894BD938F8}"/>
              </a:ext>
            </a:extLst>
          </p:cNvPr>
          <p:cNvSpPr/>
          <p:nvPr/>
        </p:nvSpPr>
        <p:spPr>
          <a:xfrm>
            <a:off x="648750" y="2949222"/>
            <a:ext cx="333296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>
              <a:buClr>
                <a:schemeClr val="bg1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zh-TW" sz="2000" dirty="0">
                <a:solidFill>
                  <a:schemeClr val="bg1"/>
                </a:solidFill>
                <a:cs typeface="Calibri" panose="020F0502020204030204" pitchFamily="34" charset="0"/>
              </a:rPr>
              <a:t>Color: Black, White</a:t>
            </a:r>
          </a:p>
          <a:p>
            <a:pPr marL="342892" indent="-342892">
              <a:buClr>
                <a:schemeClr val="bg1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sz="2000" dirty="0">
                <a:solidFill>
                  <a:schemeClr val="bg1"/>
                </a:solidFill>
                <a:cs typeface="Calibri" panose="020F0502020204030204" pitchFamily="34" charset="0"/>
              </a:rPr>
              <a:t>NDAA/TAA Compliant: Yes</a:t>
            </a:r>
          </a:p>
          <a:p>
            <a:pPr marL="342892" indent="-342892">
              <a:buClr>
                <a:schemeClr val="bg1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sz="2000" dirty="0">
                <a:solidFill>
                  <a:schemeClr val="bg1"/>
                </a:solidFill>
                <a:cs typeface="Calibri" panose="020F0502020204030204" pitchFamily="34" charset="0"/>
              </a:rPr>
              <a:t>Warranty: 5-Year</a:t>
            </a:r>
          </a:p>
          <a:p>
            <a:pPr marL="342892" indent="-342892">
              <a:buClr>
                <a:schemeClr val="bg1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sz="2000" dirty="0">
                <a:solidFill>
                  <a:schemeClr val="bg1"/>
                </a:solidFill>
                <a:cs typeface="Calibri" panose="020F0502020204030204" pitchFamily="34" charset="0"/>
              </a:rPr>
              <a:t>MAP: </a:t>
            </a:r>
            <a:r>
              <a:rPr lang="en-US" altLang="zh-TW" sz="2100" dirty="0">
                <a:solidFill>
                  <a:schemeClr val="bg1"/>
                </a:solidFill>
                <a:cs typeface="Calibri" panose="020F0502020204030204" pitchFamily="34" charset="0"/>
              </a:rPr>
              <a:t>$4,995</a:t>
            </a:r>
            <a:endParaRPr lang="en-US" sz="21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EE514B9-43B7-4174-9123-93AC0344C6B4}"/>
              </a:ext>
            </a:extLst>
          </p:cNvPr>
          <p:cNvSpPr txBox="1"/>
          <p:nvPr/>
        </p:nvSpPr>
        <p:spPr>
          <a:xfrm>
            <a:off x="409212" y="303033"/>
            <a:ext cx="24241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Overview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59B57A22-9346-4B3B-B4F5-234C2D042082}"/>
              </a:ext>
            </a:extLst>
          </p:cNvPr>
          <p:cNvGrpSpPr/>
          <p:nvPr/>
        </p:nvGrpSpPr>
        <p:grpSpPr>
          <a:xfrm>
            <a:off x="4184632" y="1574152"/>
            <a:ext cx="4969721" cy="3428644"/>
            <a:chOff x="3884497" y="1744974"/>
            <a:chExt cx="4969721" cy="3428644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C8313ABE-D9E6-473D-B5C2-5B948F05A3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220"/>
            <a:stretch/>
          </p:blipFill>
          <p:spPr>
            <a:xfrm>
              <a:off x="3884497" y="1744974"/>
              <a:ext cx="2641139" cy="288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14CB7867-A07C-47FF-9394-180F8BB6F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4218" y="2293618"/>
              <a:ext cx="3840000" cy="2880000"/>
            </a:xfrm>
            <a:prstGeom prst="rect">
              <a:avLst/>
            </a:prstGeom>
          </p:spPr>
        </p:pic>
      </p:grpSp>
      <p:pic>
        <p:nvPicPr>
          <p:cNvPr id="12" name="圖片 11">
            <a:extLst>
              <a:ext uri="{FF2B5EF4-FFF2-40B4-BE49-F238E27FC236}">
                <a16:creationId xmlns:a16="http://schemas.microsoft.com/office/drawing/2014/main" id="{5AF86580-E203-419A-A859-223E18AA7B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04" y="1773215"/>
            <a:ext cx="553755" cy="41808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ECF65F5E-9D48-461A-907F-E5B3FCB90E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771" y="2195597"/>
            <a:ext cx="953688" cy="41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52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4F05E9CD-8DDB-40E6-ACC0-37D3CD3B9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032086"/>
              </p:ext>
            </p:extLst>
          </p:nvPr>
        </p:nvGraphicFramePr>
        <p:xfrm>
          <a:off x="732137" y="834429"/>
          <a:ext cx="8053517" cy="4117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2465">
                  <a:extLst>
                    <a:ext uri="{9D8B030D-6E8A-4147-A177-3AD203B41FA5}">
                      <a16:colId xmlns:a16="http://schemas.microsoft.com/office/drawing/2014/main" val="2154788384"/>
                    </a:ext>
                  </a:extLst>
                </a:gridCol>
                <a:gridCol w="2950526">
                  <a:extLst>
                    <a:ext uri="{9D8B030D-6E8A-4147-A177-3AD203B41FA5}">
                      <a16:colId xmlns:a16="http://schemas.microsoft.com/office/drawing/2014/main" val="2601392793"/>
                    </a:ext>
                  </a:extLst>
                </a:gridCol>
                <a:gridCol w="2950526">
                  <a:extLst>
                    <a:ext uri="{9D8B030D-6E8A-4147-A177-3AD203B41FA5}">
                      <a16:colId xmlns:a16="http://schemas.microsoft.com/office/drawing/2014/main" val="1557000002"/>
                    </a:ext>
                  </a:extLst>
                </a:gridCol>
              </a:tblGrid>
              <a:tr h="325365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VC-A71P-HN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VC-A71PN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extLst>
                  <a:ext uri="{0D108BD9-81ED-4DB2-BD59-A6C34878D82A}">
                    <a16:rowId xmlns:a16="http://schemas.microsoft.com/office/drawing/2014/main" val="386526739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</a:rPr>
                        <a:t>Sensor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1/1.8" 9.17 MP CMOS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3239" marR="83239" marT="41620" marB="4162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01115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</a:rPr>
                        <a:t>Video Format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4Kp60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3239" marR="83239" marT="41620" marB="4162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59625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</a:rPr>
                        <a:t>Video Output Interface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HDMI,</a:t>
                      </a:r>
                      <a:r>
                        <a:rPr lang="zh-TW" alt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Ethernet,</a:t>
                      </a:r>
                      <a:r>
                        <a:rPr lang="zh-TW" altLang="en-US" sz="1200" u="none" strike="noStrike" dirty="0">
                          <a:effectLst/>
                        </a:rPr>
                        <a:t> </a:t>
                      </a:r>
                      <a:r>
                        <a:rPr lang="en-US" altLang="zh-TW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12G-SDI, 3G-SDI,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USB3.0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HDMI, Ethernet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extLst>
                  <a:ext uri="{0D108BD9-81ED-4DB2-BD59-A6C34878D82A}">
                    <a16:rowId xmlns:a16="http://schemas.microsoft.com/office/drawing/2014/main" val="229402517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Genlock</a:t>
                      </a: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6937" marR="6937" marT="6937" marB="0" anchor="ctr"/>
                </a:tc>
                <a:extLst>
                  <a:ext uri="{0D108BD9-81ED-4DB2-BD59-A6C34878D82A}">
                    <a16:rowId xmlns:a16="http://schemas.microsoft.com/office/drawing/2014/main" val="57023253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</a:rPr>
                        <a:t>Optical Zoom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30x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3239" marR="83239" marT="41620" marB="4162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28649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</a:rPr>
                        <a:t>AR/VR systems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</a:rPr>
                        <a:t>FreeD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3239" marR="83239" marT="41620" marB="4162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01560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r>
                        <a:rPr lang="zh-TW" altLang="en-US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 Space</a:t>
                      </a:r>
                      <a:endParaRPr lang="zh-TW" altLang="en-US" sz="1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/ </a:t>
                      </a:r>
                      <a:r>
                        <a:rPr lang="en-US" altLang="zh-TW" sz="12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BT.2020 / REC.709 	</a:t>
                      </a: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 marL="6937" marR="6937" marT="6937" marB="0" anchor="ctr"/>
                </a:tc>
                <a:extLst>
                  <a:ext uri="{0D108BD9-81ED-4DB2-BD59-A6C34878D82A}">
                    <a16:rowId xmlns:a16="http://schemas.microsoft.com/office/drawing/2014/main" val="201587646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</a:rPr>
                        <a:t>PoE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POE++ (IEEE802.3bt)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POE+ (IEEE802.3at)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extLst>
                  <a:ext uri="{0D108BD9-81ED-4DB2-BD59-A6C34878D82A}">
                    <a16:rowId xmlns:a16="http://schemas.microsoft.com/office/drawing/2014/main" val="741227887"/>
                  </a:ext>
                </a:extLst>
              </a:tr>
              <a:tr h="449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</a:rPr>
                        <a:t>Video Stream Protocol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Full NDI / NDI|HX3 </a:t>
                      </a:r>
                      <a:r>
                        <a:rPr lang="en-US" altLang="zh-TW" sz="1200" u="none" strike="noStrike" dirty="0">
                          <a:effectLst/>
                        </a:rPr>
                        <a:t>/ </a:t>
                      </a:r>
                      <a:r>
                        <a:rPr lang="en-US" sz="1200" u="none" strike="noStrike" dirty="0">
                          <a:effectLst/>
                        </a:rPr>
                        <a:t>NDI|HX2 / RTSP / RTMP / RTMPS / MPEG-TS / SRT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3239" marR="83239" marT="41620" marB="416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u="none" strike="noStrike" dirty="0">
                          <a:effectLst/>
                        </a:rPr>
                        <a:t>NDI|HX2 / RTSP / RTMP / RTMPS / MPEG-TS / SRT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83239" marR="83239" marT="41620" marB="41620" anchor="ctr"/>
                </a:tc>
                <a:extLst>
                  <a:ext uri="{0D108BD9-81ED-4DB2-BD59-A6C34878D82A}">
                    <a16:rowId xmlns:a16="http://schemas.microsoft.com/office/drawing/2014/main" val="174461931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</a:rPr>
                        <a:t>Camera Control Interface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RS-232 / RS-422 / Ethernet / Remote</a:t>
                      </a:r>
                      <a:r>
                        <a:rPr lang="zh-TW" alt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/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USB 3.0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RS-232 / RS-422 / Ethernet / Remote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extLst>
                  <a:ext uri="{0D108BD9-81ED-4DB2-BD59-A6C34878D82A}">
                    <a16:rowId xmlns:a16="http://schemas.microsoft.com/office/drawing/2014/main" val="896455671"/>
                  </a:ext>
                </a:extLst>
              </a:tr>
              <a:tr h="37269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</a:rPr>
                        <a:t>Camera Control Protocol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VISCA  / VISCAIP / PELCO D / NDI / </a:t>
                      </a:r>
                      <a:r>
                        <a:rPr lang="en-US" altLang="zh-TW" sz="1200" u="none" strike="noStrike" dirty="0">
                          <a:effectLst/>
                        </a:rPr>
                        <a:t>ONVIF /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UVC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VISCA  / VISCAIP / PELCO D / NDI / ONVIF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extLst>
                  <a:ext uri="{0D108BD9-81ED-4DB2-BD59-A6C34878D82A}">
                    <a16:rowId xmlns:a16="http://schemas.microsoft.com/office/drawing/2014/main" val="282531404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</a:rPr>
                        <a:t>Audio Input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Line In / MIC 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3239" marR="83239" marT="41620" marB="4162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09727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</a:rPr>
                        <a:t>Audio Output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Ethernet / HDMI / </a:t>
                      </a:r>
                      <a:r>
                        <a:rPr lang="en-US" altLang="zh-TW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12G-SDI / 3G-SDI /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USB 3.0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Ethernet / HDMI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extLst>
                  <a:ext uri="{0D108BD9-81ED-4DB2-BD59-A6C34878D82A}">
                    <a16:rowId xmlns:a16="http://schemas.microsoft.com/office/drawing/2014/main" val="4126934721"/>
                  </a:ext>
                </a:extLst>
              </a:tr>
            </a:tbl>
          </a:graphicData>
        </a:graphic>
      </p:graphicFrame>
      <p:pic>
        <p:nvPicPr>
          <p:cNvPr id="5" name="圖片 4">
            <a:extLst>
              <a:ext uri="{FF2B5EF4-FFF2-40B4-BE49-F238E27FC236}">
                <a16:creationId xmlns:a16="http://schemas.microsoft.com/office/drawing/2014/main" id="{7AFBF90A-26A1-4087-BFD2-33F12BE01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157" y="574184"/>
            <a:ext cx="628567" cy="52049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31AB9C5-F949-4C80-8AFF-4292FACB2180}"/>
              </a:ext>
            </a:extLst>
          </p:cNvPr>
          <p:cNvSpPr txBox="1"/>
          <p:nvPr/>
        </p:nvSpPr>
        <p:spPr>
          <a:xfrm>
            <a:off x="434637" y="171236"/>
            <a:ext cx="3038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Product Family</a:t>
            </a:r>
          </a:p>
        </p:txBody>
      </p:sp>
    </p:spTree>
    <p:extLst>
      <p:ext uri="{BB962C8B-B14F-4D97-AF65-F5344CB8AC3E}">
        <p14:creationId xmlns:p14="http://schemas.microsoft.com/office/powerpoint/2010/main" val="3013043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圖片 68">
            <a:extLst>
              <a:ext uri="{FF2B5EF4-FFF2-40B4-BE49-F238E27FC236}">
                <a16:creationId xmlns:a16="http://schemas.microsoft.com/office/drawing/2014/main" id="{EEFDC6F7-8DEA-4AA3-B223-9884AF2B4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00" y="841642"/>
            <a:ext cx="5520000" cy="4140000"/>
          </a:xfrm>
          <a:prstGeom prst="rect">
            <a:avLst/>
          </a:prstGeom>
        </p:spPr>
      </p:pic>
      <p:sp>
        <p:nvSpPr>
          <p:cNvPr id="41" name="文字方塊 40">
            <a:extLst>
              <a:ext uri="{FF2B5EF4-FFF2-40B4-BE49-F238E27FC236}">
                <a16:creationId xmlns:a16="http://schemas.microsoft.com/office/drawing/2014/main" id="{069980E7-D15F-47C9-922C-5B478119F9F0}"/>
              </a:ext>
            </a:extLst>
          </p:cNvPr>
          <p:cNvSpPr txBox="1"/>
          <p:nvPr/>
        </p:nvSpPr>
        <p:spPr>
          <a:xfrm>
            <a:off x="387275" y="303033"/>
            <a:ext cx="57711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Product I/O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VC-</a:t>
            </a:r>
            <a:r>
              <a:rPr lang="en-US" altLang="zh-TW" sz="4400" b="1" dirty="0">
                <a:solidFill>
                  <a:srgbClr val="002060"/>
                </a:solidFill>
              </a:rPr>
              <a:t>A71P-HN</a:t>
            </a:r>
            <a:r>
              <a:rPr lang="en-US" sz="4400" b="1" dirty="0">
                <a:solidFill>
                  <a:srgbClr val="002060"/>
                </a:solidFill>
              </a:rPr>
              <a:t> Front View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5A082F3B-BD5F-4058-B9DE-243F7E506F02}"/>
              </a:ext>
            </a:extLst>
          </p:cNvPr>
          <p:cNvSpPr txBox="1"/>
          <p:nvPr/>
        </p:nvSpPr>
        <p:spPr>
          <a:xfrm>
            <a:off x="1715589" y="2020920"/>
            <a:ext cx="1287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rgbClr val="008ED3"/>
                </a:solidFill>
              </a:rPr>
              <a:t>Camera</a:t>
            </a:r>
            <a:r>
              <a:rPr lang="en-US" altLang="zh-TW" sz="1500" dirty="0">
                <a:solidFill>
                  <a:srgbClr val="008ED3"/>
                </a:solidFill>
              </a:rPr>
              <a:t> Lens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14D4BDD7-7DD6-492D-9D9E-E5C5506942C7}"/>
              </a:ext>
            </a:extLst>
          </p:cNvPr>
          <p:cNvSpPr txBox="1"/>
          <p:nvPr/>
        </p:nvSpPr>
        <p:spPr>
          <a:xfrm>
            <a:off x="3336194" y="4671190"/>
            <a:ext cx="2471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rgbClr val="008ED3"/>
                </a:solidFill>
              </a:rPr>
              <a:t>Status LED indicator</a:t>
            </a: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B6E6ECAA-5883-4FBC-A9E6-1105F6D2FB91}"/>
              </a:ext>
            </a:extLst>
          </p:cNvPr>
          <p:cNvSpPr txBox="1"/>
          <p:nvPr/>
        </p:nvSpPr>
        <p:spPr>
          <a:xfrm>
            <a:off x="5965371" y="1392355"/>
            <a:ext cx="1366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8ED3"/>
                </a:solidFill>
              </a:rPr>
              <a:t>Tally Light</a:t>
            </a:r>
          </a:p>
        </p:txBody>
      </p: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5C564CB9-43CF-466A-837A-7DC5010BFFA3}"/>
              </a:ext>
            </a:extLst>
          </p:cNvPr>
          <p:cNvCxnSpPr>
            <a:cxnSpLocks/>
            <a:stCxn id="53" idx="0"/>
          </p:cNvCxnSpPr>
          <p:nvPr/>
        </p:nvCxnSpPr>
        <p:spPr>
          <a:xfrm flipV="1">
            <a:off x="4572000" y="4162697"/>
            <a:ext cx="0" cy="508493"/>
          </a:xfrm>
          <a:prstGeom prst="straightConnector1">
            <a:avLst/>
          </a:prstGeom>
          <a:ln w="28575">
            <a:solidFill>
              <a:srgbClr val="008ED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056B7C02-5ACC-4532-A293-F49DCC0CBEA3}"/>
              </a:ext>
            </a:extLst>
          </p:cNvPr>
          <p:cNvCxnSpPr>
            <a:cxnSpLocks/>
            <a:stCxn id="46" idx="3"/>
          </p:cNvCxnSpPr>
          <p:nvPr/>
        </p:nvCxnSpPr>
        <p:spPr>
          <a:xfrm>
            <a:off x="3003237" y="2190197"/>
            <a:ext cx="1440000" cy="0"/>
          </a:xfrm>
          <a:prstGeom prst="straightConnector1">
            <a:avLst/>
          </a:prstGeom>
          <a:ln w="28575">
            <a:solidFill>
              <a:srgbClr val="008ED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2FD5958E-53E5-411F-94AE-A31CA8747D59}"/>
              </a:ext>
            </a:extLst>
          </p:cNvPr>
          <p:cNvCxnSpPr>
            <a:cxnSpLocks/>
            <a:stCxn id="56" idx="1"/>
          </p:cNvCxnSpPr>
          <p:nvPr/>
        </p:nvCxnSpPr>
        <p:spPr>
          <a:xfrm flipH="1" flipV="1">
            <a:off x="4572001" y="1547700"/>
            <a:ext cx="1393370" cy="13932"/>
          </a:xfrm>
          <a:prstGeom prst="straightConnector1">
            <a:avLst/>
          </a:prstGeom>
          <a:ln w="28575">
            <a:solidFill>
              <a:srgbClr val="008ED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260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FC70B2E-6417-4D85-ACA1-E83C535C74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6" t="18755" r="19330" b="22779"/>
          <a:stretch/>
        </p:blipFill>
        <p:spPr>
          <a:xfrm>
            <a:off x="1607900" y="2141016"/>
            <a:ext cx="6008727" cy="1904258"/>
          </a:xfrm>
          <a:prstGeom prst="rect">
            <a:avLst/>
          </a:prstGeom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id="{C87D2EB7-0B8D-4281-AF33-6DA39E2D4F5F}"/>
              </a:ext>
            </a:extLst>
          </p:cNvPr>
          <p:cNvSpPr txBox="1"/>
          <p:nvPr/>
        </p:nvSpPr>
        <p:spPr>
          <a:xfrm>
            <a:off x="387275" y="303033"/>
            <a:ext cx="56230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Product I/O</a:t>
            </a:r>
          </a:p>
          <a:p>
            <a:r>
              <a:rPr lang="en-US" altLang="zh-TW" sz="4400" b="1" dirty="0">
                <a:solidFill>
                  <a:srgbClr val="002060"/>
                </a:solidFill>
              </a:rPr>
              <a:t>VC-A71P-HN</a:t>
            </a:r>
            <a:r>
              <a:rPr lang="en-US" sz="4400" b="1" dirty="0">
                <a:solidFill>
                  <a:srgbClr val="002060"/>
                </a:solidFill>
              </a:rPr>
              <a:t> Back View</a:t>
            </a: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7CB3F49B-1FF6-47F4-83CE-20F7B2FE8D60}"/>
              </a:ext>
            </a:extLst>
          </p:cNvPr>
          <p:cNvGrpSpPr/>
          <p:nvPr/>
        </p:nvGrpSpPr>
        <p:grpSpPr>
          <a:xfrm>
            <a:off x="830241" y="1583053"/>
            <a:ext cx="6157693" cy="3257413"/>
            <a:chOff x="1277281" y="1800000"/>
            <a:chExt cx="5364215" cy="2837664"/>
          </a:xfrm>
        </p:grpSpPr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FB1CE2E6-F6F3-4DE6-9530-924FCB133EFE}"/>
                </a:ext>
              </a:extLst>
            </p:cNvPr>
            <p:cNvSpPr txBox="1"/>
            <p:nvPr/>
          </p:nvSpPr>
          <p:spPr>
            <a:xfrm>
              <a:off x="4951399" y="1800000"/>
              <a:ext cx="90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>
                  <a:solidFill>
                    <a:srgbClr val="008ED3"/>
                  </a:solidFill>
                </a:rPr>
                <a:t>3G SDI</a:t>
              </a:r>
            </a:p>
            <a:p>
              <a:pPr algn="ctr"/>
              <a:r>
                <a:rPr lang="en-US" altLang="zh-TW" sz="1400" dirty="0">
                  <a:solidFill>
                    <a:srgbClr val="008ED3"/>
                  </a:solidFill>
                </a:rPr>
                <a:t>Output</a:t>
              </a:r>
            </a:p>
          </p:txBody>
        </p:sp>
        <p:cxnSp>
          <p:nvCxnSpPr>
            <p:cNvPr id="33" name="直線單箭頭接點 32">
              <a:extLst>
                <a:ext uri="{FF2B5EF4-FFF2-40B4-BE49-F238E27FC236}">
                  <a16:creationId xmlns:a16="http://schemas.microsoft.com/office/drawing/2014/main" id="{2B34359A-75B0-4240-9665-238CFB86368D}"/>
                </a:ext>
              </a:extLst>
            </p:cNvPr>
            <p:cNvCxnSpPr>
              <a:cxnSpLocks/>
              <a:stCxn id="30" idx="2"/>
              <a:endCxn id="53" idx="0"/>
            </p:cNvCxnSpPr>
            <p:nvPr/>
          </p:nvCxnSpPr>
          <p:spPr>
            <a:xfrm>
              <a:off x="5401400" y="2261665"/>
              <a:ext cx="16948" cy="426292"/>
            </a:xfrm>
            <a:prstGeom prst="straightConnector1">
              <a:avLst/>
            </a:prstGeom>
            <a:ln w="28575">
              <a:solidFill>
                <a:srgbClr val="008ED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橢圓 52">
              <a:extLst>
                <a:ext uri="{FF2B5EF4-FFF2-40B4-BE49-F238E27FC236}">
                  <a16:creationId xmlns:a16="http://schemas.microsoft.com/office/drawing/2014/main" id="{81789F5E-5104-4D51-A03A-606F139ABAB3}"/>
                </a:ext>
              </a:extLst>
            </p:cNvPr>
            <p:cNvSpPr/>
            <p:nvPr/>
          </p:nvSpPr>
          <p:spPr>
            <a:xfrm>
              <a:off x="5130965" y="2687957"/>
              <a:ext cx="574766" cy="557349"/>
            </a:xfrm>
            <a:prstGeom prst="ellipse">
              <a:avLst/>
            </a:prstGeom>
            <a:noFill/>
            <a:ln w="28575">
              <a:solidFill>
                <a:srgbClr val="008E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62" name="文字方塊 61">
              <a:extLst>
                <a:ext uri="{FF2B5EF4-FFF2-40B4-BE49-F238E27FC236}">
                  <a16:creationId xmlns:a16="http://schemas.microsoft.com/office/drawing/2014/main" id="{3BD280BC-7332-426E-8550-26DD23334349}"/>
                </a:ext>
              </a:extLst>
            </p:cNvPr>
            <p:cNvSpPr txBox="1"/>
            <p:nvPr/>
          </p:nvSpPr>
          <p:spPr>
            <a:xfrm>
              <a:off x="5634304" y="1800000"/>
              <a:ext cx="90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>
                  <a:solidFill>
                    <a:srgbClr val="008ED3"/>
                  </a:solidFill>
                </a:rPr>
                <a:t>12G SDI</a:t>
              </a:r>
            </a:p>
            <a:p>
              <a:pPr algn="ctr"/>
              <a:r>
                <a:rPr lang="en-US" altLang="zh-TW" sz="1400" dirty="0">
                  <a:solidFill>
                    <a:srgbClr val="008ED3"/>
                  </a:solidFill>
                </a:rPr>
                <a:t>Output</a:t>
              </a:r>
            </a:p>
          </p:txBody>
        </p:sp>
        <p:cxnSp>
          <p:nvCxnSpPr>
            <p:cNvPr id="63" name="直線單箭頭接點 62">
              <a:extLst>
                <a:ext uri="{FF2B5EF4-FFF2-40B4-BE49-F238E27FC236}">
                  <a16:creationId xmlns:a16="http://schemas.microsoft.com/office/drawing/2014/main" id="{A95B9FE7-C38B-4411-B850-A3E0ACF0485F}"/>
                </a:ext>
              </a:extLst>
            </p:cNvPr>
            <p:cNvCxnSpPr>
              <a:cxnSpLocks/>
              <a:stCxn id="62" idx="2"/>
              <a:endCxn id="64" idx="0"/>
            </p:cNvCxnSpPr>
            <p:nvPr/>
          </p:nvCxnSpPr>
          <p:spPr>
            <a:xfrm>
              <a:off x="6084305" y="2261665"/>
              <a:ext cx="23002" cy="247666"/>
            </a:xfrm>
            <a:prstGeom prst="straightConnector1">
              <a:avLst/>
            </a:prstGeom>
            <a:ln w="28575">
              <a:solidFill>
                <a:srgbClr val="008ED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橢圓 63">
              <a:extLst>
                <a:ext uri="{FF2B5EF4-FFF2-40B4-BE49-F238E27FC236}">
                  <a16:creationId xmlns:a16="http://schemas.microsoft.com/office/drawing/2014/main" id="{65A56541-D171-4C6C-9644-56DDBC5C82B3}"/>
                </a:ext>
              </a:extLst>
            </p:cNvPr>
            <p:cNvSpPr/>
            <p:nvPr/>
          </p:nvSpPr>
          <p:spPr>
            <a:xfrm>
              <a:off x="5819924" y="2509331"/>
              <a:ext cx="574766" cy="557349"/>
            </a:xfrm>
            <a:prstGeom prst="ellipse">
              <a:avLst/>
            </a:prstGeom>
            <a:noFill/>
            <a:ln w="28575">
              <a:solidFill>
                <a:srgbClr val="008E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68" name="文字方塊 67">
              <a:extLst>
                <a:ext uri="{FF2B5EF4-FFF2-40B4-BE49-F238E27FC236}">
                  <a16:creationId xmlns:a16="http://schemas.microsoft.com/office/drawing/2014/main" id="{06F2AA40-CDD8-4C8D-BACF-9CC5226479AF}"/>
                </a:ext>
              </a:extLst>
            </p:cNvPr>
            <p:cNvSpPr txBox="1"/>
            <p:nvPr/>
          </p:nvSpPr>
          <p:spPr>
            <a:xfrm>
              <a:off x="4246275" y="1800000"/>
              <a:ext cx="90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>
                  <a:solidFill>
                    <a:srgbClr val="008ED3"/>
                  </a:solidFill>
                </a:rPr>
                <a:t>HDMI</a:t>
              </a:r>
            </a:p>
            <a:p>
              <a:pPr algn="ctr"/>
              <a:r>
                <a:rPr lang="en-US" altLang="zh-TW" sz="1400" dirty="0">
                  <a:solidFill>
                    <a:srgbClr val="008ED3"/>
                  </a:solidFill>
                </a:rPr>
                <a:t>Output</a:t>
              </a:r>
            </a:p>
          </p:txBody>
        </p:sp>
        <p:cxnSp>
          <p:nvCxnSpPr>
            <p:cNvPr id="69" name="直線單箭頭接點 68">
              <a:extLst>
                <a:ext uri="{FF2B5EF4-FFF2-40B4-BE49-F238E27FC236}">
                  <a16:creationId xmlns:a16="http://schemas.microsoft.com/office/drawing/2014/main" id="{D295C511-175A-40B3-90BD-3E0EF5DD48A5}"/>
                </a:ext>
              </a:extLst>
            </p:cNvPr>
            <p:cNvCxnSpPr>
              <a:cxnSpLocks/>
              <a:stCxn id="68" idx="2"/>
              <a:endCxn id="70" idx="0"/>
            </p:cNvCxnSpPr>
            <p:nvPr/>
          </p:nvCxnSpPr>
          <p:spPr>
            <a:xfrm flipH="1">
              <a:off x="4689583" y="2261665"/>
              <a:ext cx="6692" cy="486926"/>
            </a:xfrm>
            <a:prstGeom prst="straightConnector1">
              <a:avLst/>
            </a:prstGeom>
            <a:ln w="28575">
              <a:solidFill>
                <a:srgbClr val="008ED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矩形: 圓角 69">
              <a:extLst>
                <a:ext uri="{FF2B5EF4-FFF2-40B4-BE49-F238E27FC236}">
                  <a16:creationId xmlns:a16="http://schemas.microsoft.com/office/drawing/2014/main" id="{27E16B20-2539-45AC-8084-C4B3519CA9FA}"/>
                </a:ext>
              </a:extLst>
            </p:cNvPr>
            <p:cNvSpPr/>
            <p:nvPr/>
          </p:nvSpPr>
          <p:spPr>
            <a:xfrm>
              <a:off x="4437583" y="2748591"/>
              <a:ext cx="504000" cy="244637"/>
            </a:xfrm>
            <a:prstGeom prst="roundRect">
              <a:avLst/>
            </a:prstGeom>
            <a:noFill/>
            <a:ln w="28575">
              <a:solidFill>
                <a:srgbClr val="008E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85" name="文字方塊 84">
              <a:extLst>
                <a:ext uri="{FF2B5EF4-FFF2-40B4-BE49-F238E27FC236}">
                  <a16:creationId xmlns:a16="http://schemas.microsoft.com/office/drawing/2014/main" id="{EFAE5236-056F-4374-92AA-1A4EBCB7B127}"/>
                </a:ext>
              </a:extLst>
            </p:cNvPr>
            <p:cNvSpPr txBox="1"/>
            <p:nvPr/>
          </p:nvSpPr>
          <p:spPr>
            <a:xfrm>
              <a:off x="3546921" y="1982364"/>
              <a:ext cx="90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>
                  <a:solidFill>
                    <a:srgbClr val="008ED3"/>
                  </a:solidFill>
                </a:rPr>
                <a:t>USB 3.0</a:t>
              </a:r>
            </a:p>
          </p:txBody>
        </p:sp>
        <p:cxnSp>
          <p:nvCxnSpPr>
            <p:cNvPr id="86" name="直線單箭頭接點 85">
              <a:extLst>
                <a:ext uri="{FF2B5EF4-FFF2-40B4-BE49-F238E27FC236}">
                  <a16:creationId xmlns:a16="http://schemas.microsoft.com/office/drawing/2014/main" id="{D59C07E1-A287-4CA5-A87F-B17A7A32D6F9}"/>
                </a:ext>
              </a:extLst>
            </p:cNvPr>
            <p:cNvCxnSpPr>
              <a:cxnSpLocks/>
              <a:stCxn id="85" idx="2"/>
              <a:endCxn id="87" idx="0"/>
            </p:cNvCxnSpPr>
            <p:nvPr/>
          </p:nvCxnSpPr>
          <p:spPr>
            <a:xfrm>
              <a:off x="3996921" y="2259363"/>
              <a:ext cx="3703" cy="261389"/>
            </a:xfrm>
            <a:prstGeom prst="straightConnector1">
              <a:avLst/>
            </a:prstGeom>
            <a:ln w="28575">
              <a:solidFill>
                <a:srgbClr val="008ED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矩形: 圓角 86">
              <a:extLst>
                <a:ext uri="{FF2B5EF4-FFF2-40B4-BE49-F238E27FC236}">
                  <a16:creationId xmlns:a16="http://schemas.microsoft.com/office/drawing/2014/main" id="{07641835-7547-4E27-BCB8-43FCBDF03140}"/>
                </a:ext>
              </a:extLst>
            </p:cNvPr>
            <p:cNvSpPr/>
            <p:nvPr/>
          </p:nvSpPr>
          <p:spPr>
            <a:xfrm>
              <a:off x="3748624" y="2520752"/>
              <a:ext cx="504000" cy="500612"/>
            </a:xfrm>
            <a:prstGeom prst="roundRect">
              <a:avLst/>
            </a:prstGeom>
            <a:noFill/>
            <a:ln w="28575">
              <a:solidFill>
                <a:srgbClr val="008E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97" name="文字方塊 96">
              <a:extLst>
                <a:ext uri="{FF2B5EF4-FFF2-40B4-BE49-F238E27FC236}">
                  <a16:creationId xmlns:a16="http://schemas.microsoft.com/office/drawing/2014/main" id="{1F251282-3DE5-43A5-B198-3CF000E84B21}"/>
                </a:ext>
              </a:extLst>
            </p:cNvPr>
            <p:cNvSpPr txBox="1"/>
            <p:nvPr/>
          </p:nvSpPr>
          <p:spPr>
            <a:xfrm>
              <a:off x="2791614" y="1800000"/>
              <a:ext cx="1064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>
                  <a:solidFill>
                    <a:srgbClr val="008ED3"/>
                  </a:solidFill>
                </a:rPr>
                <a:t>NDI®/ </a:t>
              </a:r>
            </a:p>
            <a:p>
              <a:pPr algn="ctr"/>
              <a:r>
                <a:rPr lang="en-US" altLang="zh-TW" sz="1400" dirty="0">
                  <a:solidFill>
                    <a:srgbClr val="008ED3"/>
                  </a:solidFill>
                </a:rPr>
                <a:t>ETHERNET </a:t>
              </a:r>
            </a:p>
          </p:txBody>
        </p:sp>
        <p:cxnSp>
          <p:nvCxnSpPr>
            <p:cNvPr id="98" name="直線單箭頭接點 97">
              <a:extLst>
                <a:ext uri="{FF2B5EF4-FFF2-40B4-BE49-F238E27FC236}">
                  <a16:creationId xmlns:a16="http://schemas.microsoft.com/office/drawing/2014/main" id="{20C2867D-A466-4120-BE8D-DE2882FB53CD}"/>
                </a:ext>
              </a:extLst>
            </p:cNvPr>
            <p:cNvCxnSpPr>
              <a:cxnSpLocks/>
              <a:stCxn id="97" idx="2"/>
              <a:endCxn id="99" idx="0"/>
            </p:cNvCxnSpPr>
            <p:nvPr/>
          </p:nvCxnSpPr>
          <p:spPr>
            <a:xfrm>
              <a:off x="3324047" y="2261665"/>
              <a:ext cx="3036" cy="271655"/>
            </a:xfrm>
            <a:prstGeom prst="straightConnector1">
              <a:avLst/>
            </a:prstGeom>
            <a:ln w="28575">
              <a:solidFill>
                <a:srgbClr val="008ED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矩形: 圓角 98">
              <a:extLst>
                <a:ext uri="{FF2B5EF4-FFF2-40B4-BE49-F238E27FC236}">
                  <a16:creationId xmlns:a16="http://schemas.microsoft.com/office/drawing/2014/main" id="{62CB7A51-B7C2-47FC-AA41-9A081F744A2A}"/>
                </a:ext>
              </a:extLst>
            </p:cNvPr>
            <p:cNvSpPr/>
            <p:nvPr/>
          </p:nvSpPr>
          <p:spPr>
            <a:xfrm>
              <a:off x="3028920" y="2533320"/>
              <a:ext cx="596325" cy="500612"/>
            </a:xfrm>
            <a:prstGeom prst="roundRect">
              <a:avLst/>
            </a:prstGeom>
            <a:noFill/>
            <a:ln w="28575">
              <a:solidFill>
                <a:srgbClr val="008E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101" name="文字方塊 100">
              <a:extLst>
                <a:ext uri="{FF2B5EF4-FFF2-40B4-BE49-F238E27FC236}">
                  <a16:creationId xmlns:a16="http://schemas.microsoft.com/office/drawing/2014/main" id="{8F3653D6-0838-4DF0-B2B7-3514CB9A154A}"/>
                </a:ext>
              </a:extLst>
            </p:cNvPr>
            <p:cNvSpPr txBox="1"/>
            <p:nvPr/>
          </p:nvSpPr>
          <p:spPr>
            <a:xfrm>
              <a:off x="2122031" y="1800000"/>
              <a:ext cx="90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>
                  <a:solidFill>
                    <a:srgbClr val="008ED3"/>
                  </a:solidFill>
                </a:rPr>
                <a:t>Kensington </a:t>
              </a:r>
            </a:p>
            <a:p>
              <a:pPr algn="ctr"/>
              <a:r>
                <a:rPr lang="en-US" altLang="zh-TW" sz="1400" dirty="0">
                  <a:solidFill>
                    <a:srgbClr val="008ED3"/>
                  </a:solidFill>
                </a:rPr>
                <a:t>Lock Port </a:t>
              </a:r>
            </a:p>
          </p:txBody>
        </p:sp>
        <p:cxnSp>
          <p:nvCxnSpPr>
            <p:cNvPr id="102" name="直線單箭頭接點 101">
              <a:extLst>
                <a:ext uri="{FF2B5EF4-FFF2-40B4-BE49-F238E27FC236}">
                  <a16:creationId xmlns:a16="http://schemas.microsoft.com/office/drawing/2014/main" id="{06D06292-2063-46C5-B370-2C3C06D614B0}"/>
                </a:ext>
              </a:extLst>
            </p:cNvPr>
            <p:cNvCxnSpPr>
              <a:cxnSpLocks/>
              <a:stCxn id="101" idx="2"/>
              <a:endCxn id="103" idx="0"/>
            </p:cNvCxnSpPr>
            <p:nvPr/>
          </p:nvCxnSpPr>
          <p:spPr>
            <a:xfrm>
              <a:off x="2572032" y="2261665"/>
              <a:ext cx="40429" cy="304462"/>
            </a:xfrm>
            <a:prstGeom prst="straightConnector1">
              <a:avLst/>
            </a:prstGeom>
            <a:ln w="28575">
              <a:solidFill>
                <a:srgbClr val="008ED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矩形: 圓角 102">
              <a:extLst>
                <a:ext uri="{FF2B5EF4-FFF2-40B4-BE49-F238E27FC236}">
                  <a16:creationId xmlns:a16="http://schemas.microsoft.com/office/drawing/2014/main" id="{FCE8EE74-0C41-489B-9EA9-ADDC3236DF86}"/>
                </a:ext>
              </a:extLst>
            </p:cNvPr>
            <p:cNvSpPr/>
            <p:nvPr/>
          </p:nvSpPr>
          <p:spPr>
            <a:xfrm>
              <a:off x="2454441" y="2566127"/>
              <a:ext cx="316039" cy="146171"/>
            </a:xfrm>
            <a:prstGeom prst="roundRect">
              <a:avLst/>
            </a:prstGeom>
            <a:noFill/>
            <a:ln w="28575">
              <a:solidFill>
                <a:srgbClr val="008E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115" name="文字方塊 114">
              <a:extLst>
                <a:ext uri="{FF2B5EF4-FFF2-40B4-BE49-F238E27FC236}">
                  <a16:creationId xmlns:a16="http://schemas.microsoft.com/office/drawing/2014/main" id="{A75D04AF-8258-4B15-897B-312323C22884}"/>
                </a:ext>
              </a:extLst>
            </p:cNvPr>
            <p:cNvSpPr txBox="1"/>
            <p:nvPr/>
          </p:nvSpPr>
          <p:spPr>
            <a:xfrm>
              <a:off x="1277281" y="2670722"/>
              <a:ext cx="713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>
                  <a:solidFill>
                    <a:srgbClr val="008ED3"/>
                  </a:solidFill>
                </a:rPr>
                <a:t>IR</a:t>
              </a:r>
            </a:p>
            <a:p>
              <a:pPr algn="ctr"/>
              <a:r>
                <a:rPr lang="en-US" altLang="zh-TW" sz="1400" dirty="0">
                  <a:solidFill>
                    <a:srgbClr val="008ED3"/>
                  </a:solidFill>
                </a:rPr>
                <a:t>SELECT</a:t>
              </a:r>
            </a:p>
          </p:txBody>
        </p:sp>
        <p:cxnSp>
          <p:nvCxnSpPr>
            <p:cNvPr id="116" name="直線單箭頭接點 115">
              <a:extLst>
                <a:ext uri="{FF2B5EF4-FFF2-40B4-BE49-F238E27FC236}">
                  <a16:creationId xmlns:a16="http://schemas.microsoft.com/office/drawing/2014/main" id="{9DA76F51-471C-41A2-98C0-67193C463367}"/>
                </a:ext>
              </a:extLst>
            </p:cNvPr>
            <p:cNvCxnSpPr>
              <a:cxnSpLocks/>
              <a:stCxn id="115" idx="3"/>
              <a:endCxn id="117" idx="1"/>
            </p:cNvCxnSpPr>
            <p:nvPr/>
          </p:nvCxnSpPr>
          <p:spPr>
            <a:xfrm>
              <a:off x="1990953" y="2901555"/>
              <a:ext cx="542474" cy="0"/>
            </a:xfrm>
            <a:prstGeom prst="straightConnector1">
              <a:avLst/>
            </a:prstGeom>
            <a:ln w="28575">
              <a:solidFill>
                <a:srgbClr val="008ED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矩形: 圓角 116">
              <a:extLst>
                <a:ext uri="{FF2B5EF4-FFF2-40B4-BE49-F238E27FC236}">
                  <a16:creationId xmlns:a16="http://schemas.microsoft.com/office/drawing/2014/main" id="{AB2D38A8-C784-44E0-BA80-CFB692D45C1B}"/>
                </a:ext>
              </a:extLst>
            </p:cNvPr>
            <p:cNvSpPr/>
            <p:nvPr/>
          </p:nvSpPr>
          <p:spPr>
            <a:xfrm>
              <a:off x="2533427" y="2828469"/>
              <a:ext cx="316039" cy="146171"/>
            </a:xfrm>
            <a:prstGeom prst="roundRect">
              <a:avLst/>
            </a:prstGeom>
            <a:noFill/>
            <a:ln w="28575">
              <a:solidFill>
                <a:srgbClr val="008E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126" name="文字方塊 125">
              <a:extLst>
                <a:ext uri="{FF2B5EF4-FFF2-40B4-BE49-F238E27FC236}">
                  <a16:creationId xmlns:a16="http://schemas.microsoft.com/office/drawing/2014/main" id="{E4F102D3-FF96-4765-817A-8F7E3ADCDBA5}"/>
                </a:ext>
              </a:extLst>
            </p:cNvPr>
            <p:cNvSpPr txBox="1"/>
            <p:nvPr/>
          </p:nvSpPr>
          <p:spPr>
            <a:xfrm>
              <a:off x="2244229" y="4173902"/>
              <a:ext cx="90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>
                  <a:solidFill>
                    <a:srgbClr val="008ED3"/>
                  </a:solidFill>
                </a:rPr>
                <a:t>DC 12V</a:t>
              </a:r>
            </a:p>
            <a:p>
              <a:pPr algn="ctr"/>
              <a:r>
                <a:rPr lang="en-US" altLang="zh-TW" sz="1400" dirty="0">
                  <a:solidFill>
                    <a:srgbClr val="008ED3"/>
                  </a:solidFill>
                </a:rPr>
                <a:t>Input</a:t>
              </a:r>
            </a:p>
          </p:txBody>
        </p:sp>
        <p:cxnSp>
          <p:nvCxnSpPr>
            <p:cNvPr id="127" name="直線單箭頭接點 126">
              <a:extLst>
                <a:ext uri="{FF2B5EF4-FFF2-40B4-BE49-F238E27FC236}">
                  <a16:creationId xmlns:a16="http://schemas.microsoft.com/office/drawing/2014/main" id="{D8C64EE2-84AF-4A4B-A0FC-1C15071BB911}"/>
                </a:ext>
              </a:extLst>
            </p:cNvPr>
            <p:cNvCxnSpPr>
              <a:cxnSpLocks/>
              <a:stCxn id="126" idx="0"/>
              <a:endCxn id="128" idx="4"/>
            </p:cNvCxnSpPr>
            <p:nvPr/>
          </p:nvCxnSpPr>
          <p:spPr>
            <a:xfrm flipH="1" flipV="1">
              <a:off x="2670880" y="3580075"/>
              <a:ext cx="23350" cy="593827"/>
            </a:xfrm>
            <a:prstGeom prst="straightConnector1">
              <a:avLst/>
            </a:prstGeom>
            <a:ln w="28575">
              <a:solidFill>
                <a:srgbClr val="008ED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橢圓 127">
              <a:extLst>
                <a:ext uri="{FF2B5EF4-FFF2-40B4-BE49-F238E27FC236}">
                  <a16:creationId xmlns:a16="http://schemas.microsoft.com/office/drawing/2014/main" id="{2A57DABF-7374-473D-BABC-02917070CB10}"/>
                </a:ext>
              </a:extLst>
            </p:cNvPr>
            <p:cNvSpPr/>
            <p:nvPr/>
          </p:nvSpPr>
          <p:spPr>
            <a:xfrm>
              <a:off x="2476761" y="3203602"/>
              <a:ext cx="388238" cy="376473"/>
            </a:xfrm>
            <a:prstGeom prst="ellipse">
              <a:avLst/>
            </a:prstGeom>
            <a:noFill/>
            <a:ln w="28575">
              <a:solidFill>
                <a:srgbClr val="008E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137" name="文字方塊 136">
              <a:extLst>
                <a:ext uri="{FF2B5EF4-FFF2-40B4-BE49-F238E27FC236}">
                  <a16:creationId xmlns:a16="http://schemas.microsoft.com/office/drawing/2014/main" id="{7A223BD6-5096-4431-A803-FAD44639BAAC}"/>
                </a:ext>
              </a:extLst>
            </p:cNvPr>
            <p:cNvSpPr txBox="1"/>
            <p:nvPr/>
          </p:nvSpPr>
          <p:spPr>
            <a:xfrm>
              <a:off x="2779609" y="4173902"/>
              <a:ext cx="90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>
                  <a:solidFill>
                    <a:srgbClr val="008ED3"/>
                  </a:solidFill>
                </a:rPr>
                <a:t>RS-232</a:t>
              </a:r>
            </a:p>
            <a:p>
              <a:pPr algn="ctr"/>
              <a:r>
                <a:rPr lang="en-US" altLang="zh-TW" sz="1400" dirty="0">
                  <a:solidFill>
                    <a:srgbClr val="008ED3"/>
                  </a:solidFill>
                </a:rPr>
                <a:t>Output</a:t>
              </a:r>
            </a:p>
          </p:txBody>
        </p:sp>
        <p:cxnSp>
          <p:nvCxnSpPr>
            <p:cNvPr id="138" name="直線單箭頭接點 137">
              <a:extLst>
                <a:ext uri="{FF2B5EF4-FFF2-40B4-BE49-F238E27FC236}">
                  <a16:creationId xmlns:a16="http://schemas.microsoft.com/office/drawing/2014/main" id="{D4564EF7-194D-4C3C-9416-09D9836B21FE}"/>
                </a:ext>
              </a:extLst>
            </p:cNvPr>
            <p:cNvCxnSpPr>
              <a:cxnSpLocks/>
              <a:stCxn id="137" idx="0"/>
              <a:endCxn id="139" idx="4"/>
            </p:cNvCxnSpPr>
            <p:nvPr/>
          </p:nvCxnSpPr>
          <p:spPr>
            <a:xfrm flipH="1" flipV="1">
              <a:off x="3218560" y="3559456"/>
              <a:ext cx="11050" cy="614446"/>
            </a:xfrm>
            <a:prstGeom prst="straightConnector1">
              <a:avLst/>
            </a:prstGeom>
            <a:ln w="28575">
              <a:solidFill>
                <a:srgbClr val="008ED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橢圓 138">
              <a:extLst>
                <a:ext uri="{FF2B5EF4-FFF2-40B4-BE49-F238E27FC236}">
                  <a16:creationId xmlns:a16="http://schemas.microsoft.com/office/drawing/2014/main" id="{AAF02D38-F7D2-43E8-A0C7-A4360F1275AE}"/>
                </a:ext>
              </a:extLst>
            </p:cNvPr>
            <p:cNvSpPr/>
            <p:nvPr/>
          </p:nvSpPr>
          <p:spPr>
            <a:xfrm>
              <a:off x="3024441" y="3182983"/>
              <a:ext cx="388238" cy="376473"/>
            </a:xfrm>
            <a:prstGeom prst="ellipse">
              <a:avLst/>
            </a:prstGeom>
            <a:noFill/>
            <a:ln w="28575">
              <a:solidFill>
                <a:srgbClr val="008E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140" name="文字方塊 139">
              <a:extLst>
                <a:ext uri="{FF2B5EF4-FFF2-40B4-BE49-F238E27FC236}">
                  <a16:creationId xmlns:a16="http://schemas.microsoft.com/office/drawing/2014/main" id="{C51DDE4F-B826-405F-9374-750A02D02732}"/>
                </a:ext>
              </a:extLst>
            </p:cNvPr>
            <p:cNvSpPr txBox="1"/>
            <p:nvPr/>
          </p:nvSpPr>
          <p:spPr>
            <a:xfrm>
              <a:off x="3393389" y="4175999"/>
              <a:ext cx="90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>
                  <a:solidFill>
                    <a:srgbClr val="008ED3"/>
                  </a:solidFill>
                </a:rPr>
                <a:t>RS-232</a:t>
              </a:r>
            </a:p>
            <a:p>
              <a:pPr algn="ctr"/>
              <a:r>
                <a:rPr lang="en-US" altLang="zh-TW" sz="1400" dirty="0">
                  <a:solidFill>
                    <a:srgbClr val="008ED3"/>
                  </a:solidFill>
                </a:rPr>
                <a:t>Input</a:t>
              </a:r>
            </a:p>
          </p:txBody>
        </p:sp>
        <p:cxnSp>
          <p:nvCxnSpPr>
            <p:cNvPr id="141" name="直線單箭頭接點 140">
              <a:extLst>
                <a:ext uri="{FF2B5EF4-FFF2-40B4-BE49-F238E27FC236}">
                  <a16:creationId xmlns:a16="http://schemas.microsoft.com/office/drawing/2014/main" id="{F9196CD8-E210-4F10-AA89-B5003D3EAB53}"/>
                </a:ext>
              </a:extLst>
            </p:cNvPr>
            <p:cNvCxnSpPr>
              <a:cxnSpLocks/>
              <a:stCxn id="140" idx="0"/>
              <a:endCxn id="142" idx="4"/>
            </p:cNvCxnSpPr>
            <p:nvPr/>
          </p:nvCxnSpPr>
          <p:spPr>
            <a:xfrm flipV="1">
              <a:off x="3843390" y="3556464"/>
              <a:ext cx="8459" cy="619535"/>
            </a:xfrm>
            <a:prstGeom prst="straightConnector1">
              <a:avLst/>
            </a:prstGeom>
            <a:ln w="28575">
              <a:solidFill>
                <a:srgbClr val="008ED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橢圓 141">
              <a:extLst>
                <a:ext uri="{FF2B5EF4-FFF2-40B4-BE49-F238E27FC236}">
                  <a16:creationId xmlns:a16="http://schemas.microsoft.com/office/drawing/2014/main" id="{B07D2214-B933-40BF-B02D-2064D438DB19}"/>
                </a:ext>
              </a:extLst>
            </p:cNvPr>
            <p:cNvSpPr/>
            <p:nvPr/>
          </p:nvSpPr>
          <p:spPr>
            <a:xfrm>
              <a:off x="3657730" y="3179991"/>
              <a:ext cx="388238" cy="376473"/>
            </a:xfrm>
            <a:prstGeom prst="ellipse">
              <a:avLst/>
            </a:prstGeom>
            <a:noFill/>
            <a:ln w="28575">
              <a:solidFill>
                <a:srgbClr val="008E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BE730295-9A05-41E0-B653-6C903EAE7FDE}"/>
                </a:ext>
              </a:extLst>
            </p:cNvPr>
            <p:cNvSpPr txBox="1"/>
            <p:nvPr/>
          </p:nvSpPr>
          <p:spPr>
            <a:xfrm>
              <a:off x="3866355" y="4169502"/>
              <a:ext cx="90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>
                  <a:solidFill>
                    <a:srgbClr val="008ED3"/>
                  </a:solidFill>
                </a:rPr>
                <a:t>Audio</a:t>
              </a:r>
            </a:p>
            <a:p>
              <a:pPr algn="ctr"/>
              <a:r>
                <a:rPr lang="en-US" altLang="zh-TW" sz="1400" dirty="0">
                  <a:solidFill>
                    <a:srgbClr val="008ED3"/>
                  </a:solidFill>
                </a:rPr>
                <a:t>In</a:t>
              </a:r>
            </a:p>
          </p:txBody>
        </p:sp>
        <p:cxnSp>
          <p:nvCxnSpPr>
            <p:cNvPr id="35" name="直線單箭頭接點 34">
              <a:extLst>
                <a:ext uri="{FF2B5EF4-FFF2-40B4-BE49-F238E27FC236}">
                  <a16:creationId xmlns:a16="http://schemas.microsoft.com/office/drawing/2014/main" id="{238AD686-876C-4EC8-92E5-3CBD52583F95}"/>
                </a:ext>
              </a:extLst>
            </p:cNvPr>
            <p:cNvCxnSpPr>
              <a:cxnSpLocks/>
              <a:stCxn id="34" idx="0"/>
              <a:endCxn id="36" idx="4"/>
            </p:cNvCxnSpPr>
            <p:nvPr/>
          </p:nvCxnSpPr>
          <p:spPr>
            <a:xfrm flipH="1" flipV="1">
              <a:off x="4315339" y="3556464"/>
              <a:ext cx="1017" cy="613038"/>
            </a:xfrm>
            <a:prstGeom prst="straightConnector1">
              <a:avLst/>
            </a:prstGeom>
            <a:ln w="28575">
              <a:solidFill>
                <a:srgbClr val="008ED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橢圓 35">
              <a:extLst>
                <a:ext uri="{FF2B5EF4-FFF2-40B4-BE49-F238E27FC236}">
                  <a16:creationId xmlns:a16="http://schemas.microsoft.com/office/drawing/2014/main" id="{8951FB20-3C9D-4406-A704-0ED9CAED83D6}"/>
                </a:ext>
              </a:extLst>
            </p:cNvPr>
            <p:cNvSpPr/>
            <p:nvPr/>
          </p:nvSpPr>
          <p:spPr>
            <a:xfrm>
              <a:off x="4121220" y="3179991"/>
              <a:ext cx="388238" cy="376473"/>
            </a:xfrm>
            <a:prstGeom prst="ellipse">
              <a:avLst/>
            </a:prstGeom>
            <a:noFill/>
            <a:ln w="28575">
              <a:solidFill>
                <a:srgbClr val="008E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C9F33EE0-6337-4ED9-9D6B-C05C8DC368A8}"/>
                </a:ext>
              </a:extLst>
            </p:cNvPr>
            <p:cNvSpPr txBox="1"/>
            <p:nvPr/>
          </p:nvSpPr>
          <p:spPr>
            <a:xfrm>
              <a:off x="4330368" y="4175999"/>
              <a:ext cx="90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>
                  <a:solidFill>
                    <a:srgbClr val="008ED3"/>
                  </a:solidFill>
                </a:rPr>
                <a:t>G/L</a:t>
              </a:r>
            </a:p>
            <a:p>
              <a:pPr algn="ctr"/>
              <a:r>
                <a:rPr lang="en-US" altLang="zh-TW" sz="1400" dirty="0">
                  <a:solidFill>
                    <a:srgbClr val="008ED3"/>
                  </a:solidFill>
                </a:rPr>
                <a:t>Input</a:t>
              </a:r>
            </a:p>
          </p:txBody>
        </p:sp>
        <p:cxnSp>
          <p:nvCxnSpPr>
            <p:cNvPr id="39" name="直線單箭頭接點 38">
              <a:extLst>
                <a:ext uri="{FF2B5EF4-FFF2-40B4-BE49-F238E27FC236}">
                  <a16:creationId xmlns:a16="http://schemas.microsoft.com/office/drawing/2014/main" id="{E959CC57-C435-4EBB-9FA9-8B0823C83BFB}"/>
                </a:ext>
              </a:extLst>
            </p:cNvPr>
            <p:cNvCxnSpPr>
              <a:cxnSpLocks/>
              <a:stCxn id="38" idx="0"/>
              <a:endCxn id="40" idx="4"/>
            </p:cNvCxnSpPr>
            <p:nvPr/>
          </p:nvCxnSpPr>
          <p:spPr>
            <a:xfrm flipV="1">
              <a:off x="4780369" y="3868914"/>
              <a:ext cx="9819" cy="307085"/>
            </a:xfrm>
            <a:prstGeom prst="straightConnector1">
              <a:avLst/>
            </a:prstGeom>
            <a:ln w="28575">
              <a:solidFill>
                <a:srgbClr val="008ED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橢圓 39">
              <a:extLst>
                <a:ext uri="{FF2B5EF4-FFF2-40B4-BE49-F238E27FC236}">
                  <a16:creationId xmlns:a16="http://schemas.microsoft.com/office/drawing/2014/main" id="{06AD6263-A9D5-4414-95EE-CD2605C3533B}"/>
                </a:ext>
              </a:extLst>
            </p:cNvPr>
            <p:cNvSpPr/>
            <p:nvPr/>
          </p:nvSpPr>
          <p:spPr>
            <a:xfrm>
              <a:off x="4502189" y="3310914"/>
              <a:ext cx="576000" cy="558000"/>
            </a:xfrm>
            <a:prstGeom prst="ellipse">
              <a:avLst/>
            </a:prstGeom>
            <a:noFill/>
            <a:ln w="28575">
              <a:solidFill>
                <a:srgbClr val="008E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 dirty="0"/>
            </a:p>
          </p:txBody>
        </p:sp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id="{6D169FE7-86E0-4CEE-A6EF-A93676D4B5DE}"/>
                </a:ext>
              </a:extLst>
            </p:cNvPr>
            <p:cNvSpPr txBox="1"/>
            <p:nvPr/>
          </p:nvSpPr>
          <p:spPr>
            <a:xfrm>
              <a:off x="4887465" y="4175999"/>
              <a:ext cx="90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>
                  <a:solidFill>
                    <a:srgbClr val="008ED3"/>
                  </a:solidFill>
                </a:rPr>
                <a:t>Output</a:t>
              </a:r>
            </a:p>
            <a:p>
              <a:pPr algn="ctr"/>
              <a:r>
                <a:rPr lang="en-US" altLang="zh-TW" sz="1400" dirty="0">
                  <a:solidFill>
                    <a:srgbClr val="008ED3"/>
                  </a:solidFill>
                </a:rPr>
                <a:t>Switch</a:t>
              </a:r>
            </a:p>
          </p:txBody>
        </p:sp>
        <p:cxnSp>
          <p:nvCxnSpPr>
            <p:cNvPr id="44" name="直線單箭頭接點 43">
              <a:extLst>
                <a:ext uri="{FF2B5EF4-FFF2-40B4-BE49-F238E27FC236}">
                  <a16:creationId xmlns:a16="http://schemas.microsoft.com/office/drawing/2014/main" id="{D41896A8-1E90-41E8-91E2-F4637F21F653}"/>
                </a:ext>
              </a:extLst>
            </p:cNvPr>
            <p:cNvCxnSpPr>
              <a:cxnSpLocks/>
              <a:stCxn id="43" idx="0"/>
              <a:endCxn id="45" idx="2"/>
            </p:cNvCxnSpPr>
            <p:nvPr/>
          </p:nvCxnSpPr>
          <p:spPr>
            <a:xfrm flipH="1" flipV="1">
              <a:off x="5319819" y="3588549"/>
              <a:ext cx="17647" cy="587450"/>
            </a:xfrm>
            <a:prstGeom prst="straightConnector1">
              <a:avLst/>
            </a:prstGeom>
            <a:ln w="28575">
              <a:solidFill>
                <a:srgbClr val="008ED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: 圓角 44">
              <a:extLst>
                <a:ext uri="{FF2B5EF4-FFF2-40B4-BE49-F238E27FC236}">
                  <a16:creationId xmlns:a16="http://schemas.microsoft.com/office/drawing/2014/main" id="{E8712E31-C7EE-48E6-86E8-D256CB352055}"/>
                </a:ext>
              </a:extLst>
            </p:cNvPr>
            <p:cNvSpPr/>
            <p:nvPr/>
          </p:nvSpPr>
          <p:spPr>
            <a:xfrm>
              <a:off x="5154680" y="3276829"/>
              <a:ext cx="330278" cy="311720"/>
            </a:xfrm>
            <a:prstGeom prst="roundRect">
              <a:avLst/>
            </a:prstGeom>
            <a:noFill/>
            <a:ln w="28575">
              <a:solidFill>
                <a:srgbClr val="008E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57" name="文字方塊 56">
              <a:extLst>
                <a:ext uri="{FF2B5EF4-FFF2-40B4-BE49-F238E27FC236}">
                  <a16:creationId xmlns:a16="http://schemas.microsoft.com/office/drawing/2014/main" id="{8A1CF6B4-C3AA-4349-9ADA-9F8BB2A4E01D}"/>
                </a:ext>
              </a:extLst>
            </p:cNvPr>
            <p:cNvSpPr txBox="1"/>
            <p:nvPr/>
          </p:nvSpPr>
          <p:spPr>
            <a:xfrm>
              <a:off x="5550804" y="4176000"/>
              <a:ext cx="10853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>
                  <a:solidFill>
                    <a:srgbClr val="008ED3"/>
                  </a:solidFill>
                </a:rPr>
                <a:t>RS-422</a:t>
              </a:r>
            </a:p>
          </p:txBody>
        </p:sp>
        <p:cxnSp>
          <p:nvCxnSpPr>
            <p:cNvPr id="58" name="直線單箭頭接點 57">
              <a:extLst>
                <a:ext uri="{FF2B5EF4-FFF2-40B4-BE49-F238E27FC236}">
                  <a16:creationId xmlns:a16="http://schemas.microsoft.com/office/drawing/2014/main" id="{E06298E4-6151-4827-A535-3AA7BEB36D31}"/>
                </a:ext>
              </a:extLst>
            </p:cNvPr>
            <p:cNvCxnSpPr>
              <a:cxnSpLocks/>
              <a:stCxn id="57" idx="0"/>
              <a:endCxn id="59" idx="2"/>
            </p:cNvCxnSpPr>
            <p:nvPr/>
          </p:nvCxnSpPr>
          <p:spPr>
            <a:xfrm flipV="1">
              <a:off x="6093460" y="3616646"/>
              <a:ext cx="0" cy="559354"/>
            </a:xfrm>
            <a:prstGeom prst="straightConnector1">
              <a:avLst/>
            </a:prstGeom>
            <a:ln w="28575">
              <a:solidFill>
                <a:srgbClr val="008ED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矩形: 圓角 58">
              <a:extLst>
                <a:ext uri="{FF2B5EF4-FFF2-40B4-BE49-F238E27FC236}">
                  <a16:creationId xmlns:a16="http://schemas.microsoft.com/office/drawing/2014/main" id="{9E201E2A-9A43-4C7E-A385-6A7C55255D0F}"/>
                </a:ext>
              </a:extLst>
            </p:cNvPr>
            <p:cNvSpPr/>
            <p:nvPr/>
          </p:nvSpPr>
          <p:spPr>
            <a:xfrm>
              <a:off x="5545424" y="3328646"/>
              <a:ext cx="1096072" cy="288000"/>
            </a:xfrm>
            <a:prstGeom prst="roundRect">
              <a:avLst/>
            </a:prstGeom>
            <a:noFill/>
            <a:ln w="28575">
              <a:solidFill>
                <a:srgbClr val="008E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376620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圓角矩形 21">
            <a:extLst>
              <a:ext uri="{FF2B5EF4-FFF2-40B4-BE49-F238E27FC236}">
                <a16:creationId xmlns:a16="http://schemas.microsoft.com/office/drawing/2014/main" id="{867E7883-A5E1-470B-A4EC-97171F353F99}"/>
              </a:ext>
            </a:extLst>
          </p:cNvPr>
          <p:cNvSpPr/>
          <p:nvPr/>
        </p:nvSpPr>
        <p:spPr>
          <a:xfrm>
            <a:off x="4074160" y="1246870"/>
            <a:ext cx="5053381" cy="3096344"/>
          </a:xfrm>
          <a:prstGeom prst="roundRect">
            <a:avLst>
              <a:gd name="adj" fmla="val 1839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TW" altLang="en-US" sz="18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pPr marL="285743" indent="-285743">
              <a:lnSpc>
                <a:spcPct val="150000"/>
              </a:lnSpc>
              <a:buClr>
                <a:srgbClr val="0083CD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4K 60 fps, 30x Optical Zoom, 1/1.8" Sensor</a:t>
            </a:r>
            <a:endParaRPr lang="zh-TW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43" indent="-285743">
              <a:lnSpc>
                <a:spcPct val="150000"/>
              </a:lnSpc>
              <a:buClr>
                <a:srgbClr val="0083CD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12G-SDI | 3G-SDI | HDMI | IP | USB Output</a:t>
            </a:r>
          </a:p>
          <a:p>
            <a:pPr marL="285743" indent="-285743">
              <a:lnSpc>
                <a:spcPct val="150000"/>
              </a:lnSpc>
              <a:buClr>
                <a:srgbClr val="0083CD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Genlock Support</a:t>
            </a:r>
          </a:p>
          <a:p>
            <a:pPr marL="285743" indent="-285743">
              <a:lnSpc>
                <a:spcPct val="150000"/>
              </a:lnSpc>
              <a:buClr>
                <a:srgbClr val="0083CD"/>
              </a:buClr>
              <a:buSzPct val="50000"/>
              <a:buFont typeface="Wingdings" panose="05000000000000000000" pitchFamily="2" charset="2"/>
              <a:buChar char="n"/>
            </a:pPr>
            <a:r>
              <a:rPr lang="fr-FR" altLang="zh-TW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Rec.709 | BT.2020 Support</a:t>
            </a:r>
          </a:p>
          <a:p>
            <a:pPr marL="285743" indent="-285743">
              <a:lnSpc>
                <a:spcPct val="150000"/>
              </a:lnSpc>
              <a:buClr>
                <a:srgbClr val="0083CD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 NDI | NDI|HX3 | RTSP | RTMP | RTMPS | MPEG- TS | SRT Support </a:t>
            </a:r>
          </a:p>
          <a:p>
            <a:pPr marL="285743" indent="-285743">
              <a:lnSpc>
                <a:spcPct val="150000"/>
              </a:lnSpc>
              <a:buClr>
                <a:srgbClr val="0083CD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zh-TW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FreeD</a:t>
            </a:r>
            <a:r>
              <a:rPr lang="en-US" altLang="zh-TW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Protocol for Live VR/AR Production </a:t>
            </a:r>
          </a:p>
          <a:p>
            <a:pPr marL="285743" indent="-285743">
              <a:lnSpc>
                <a:spcPct val="150000"/>
              </a:lnSpc>
              <a:buClr>
                <a:srgbClr val="0083CD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802.1x Support</a:t>
            </a:r>
          </a:p>
          <a:p>
            <a:pPr marL="285743" indent="-285743">
              <a:lnSpc>
                <a:spcPct val="150000"/>
              </a:lnSpc>
              <a:buClr>
                <a:srgbClr val="0083CD"/>
              </a:buClr>
              <a:buSzPct val="50000"/>
              <a:buFont typeface="Wingdings" panose="05000000000000000000" pitchFamily="2" charset="2"/>
              <a:buChar char="n"/>
            </a:pPr>
            <a:endParaRPr lang="en-US" altLang="zh-TW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手繪多邊形 11">
            <a:extLst>
              <a:ext uri="{FF2B5EF4-FFF2-40B4-BE49-F238E27FC236}">
                <a16:creationId xmlns:a16="http://schemas.microsoft.com/office/drawing/2014/main" id="{472E1E27-53DC-41A2-992C-1249709A27A7}"/>
              </a:ext>
            </a:extLst>
          </p:cNvPr>
          <p:cNvSpPr/>
          <p:nvPr/>
        </p:nvSpPr>
        <p:spPr>
          <a:xfrm>
            <a:off x="2" y="0"/>
            <a:ext cx="4158987" cy="5143500"/>
          </a:xfrm>
          <a:custGeom>
            <a:avLst/>
            <a:gdLst>
              <a:gd name="connsiteX0" fmla="*/ 0 w 4158987"/>
              <a:gd name="connsiteY0" fmla="*/ 0 h 5143500"/>
              <a:gd name="connsiteX1" fmla="*/ 3762790 w 4158987"/>
              <a:gd name="connsiteY1" fmla="*/ 0 h 5143500"/>
              <a:gd name="connsiteX2" fmla="*/ 3789466 w 4158987"/>
              <a:gd name="connsiteY2" fmla="*/ 69700 h 5143500"/>
              <a:gd name="connsiteX3" fmla="*/ 4158987 w 4158987"/>
              <a:gd name="connsiteY3" fmla="*/ 2386160 h 5143500"/>
              <a:gd name="connsiteX4" fmla="*/ 3636111 w 4158987"/>
              <a:gd name="connsiteY4" fmla="*/ 5103309 h 5143500"/>
              <a:gd name="connsiteX5" fmla="*/ 3617177 w 4158987"/>
              <a:gd name="connsiteY5" fmla="*/ 5143500 h 5143500"/>
              <a:gd name="connsiteX6" fmla="*/ 0 w 4158987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8987" h="5143500">
                <a:moveTo>
                  <a:pt x="0" y="0"/>
                </a:moveTo>
                <a:lnTo>
                  <a:pt x="3762790" y="0"/>
                </a:lnTo>
                <a:lnTo>
                  <a:pt x="3789466" y="69700"/>
                </a:lnTo>
                <a:cubicBezTo>
                  <a:pt x="4025126" y="758299"/>
                  <a:pt x="4158987" y="1547416"/>
                  <a:pt x="4158987" y="2386160"/>
                </a:cubicBezTo>
                <a:cubicBezTo>
                  <a:pt x="4158987" y="3392653"/>
                  <a:pt x="3966228" y="4327683"/>
                  <a:pt x="3636111" y="5103309"/>
                </a:cubicBezTo>
                <a:lnTo>
                  <a:pt x="3617177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100000">
                <a:srgbClr val="02B1D4"/>
              </a:gs>
              <a:gs pos="62000">
                <a:srgbClr val="0083C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sz="180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308E574D-8BAB-4842-BE8D-889C171F0C97}"/>
              </a:ext>
            </a:extLst>
          </p:cNvPr>
          <p:cNvSpPr txBox="1"/>
          <p:nvPr/>
        </p:nvSpPr>
        <p:spPr>
          <a:xfrm>
            <a:off x="409212" y="303033"/>
            <a:ext cx="242168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300" b="1" dirty="0">
                <a:solidFill>
                  <a:schemeClr val="bg1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Key Features</a:t>
            </a: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906AEC3E-48DD-4306-8966-FEF74F6E87DB}"/>
              </a:ext>
            </a:extLst>
          </p:cNvPr>
          <p:cNvGrpSpPr/>
          <p:nvPr/>
        </p:nvGrpSpPr>
        <p:grpSpPr>
          <a:xfrm>
            <a:off x="-549414" y="1080720"/>
            <a:ext cx="4969721" cy="3428644"/>
            <a:chOff x="3884497" y="1744974"/>
            <a:chExt cx="4969721" cy="3428644"/>
          </a:xfrm>
        </p:grpSpPr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26305AE4-E1A0-4520-B800-525BBA564E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037"/>
            <a:stretch/>
          </p:blipFill>
          <p:spPr>
            <a:xfrm>
              <a:off x="3884497" y="1744974"/>
              <a:ext cx="2648180" cy="2880000"/>
            </a:xfrm>
            <a:prstGeom prst="rect">
              <a:avLst/>
            </a:prstGeom>
          </p:spPr>
        </p:pic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BAD774C6-5993-48B9-8D31-301B126FD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4218" y="2293618"/>
              <a:ext cx="3840000" cy="28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5543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61B19DFC-249E-4B12-B5AF-363C6CFEA7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64" y="839155"/>
            <a:ext cx="3059392" cy="229454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F9900FE-3FE9-43F6-B8C4-539CCD057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9" y="890374"/>
            <a:ext cx="2880000" cy="2160000"/>
          </a:xfrm>
          <a:prstGeom prst="rect">
            <a:avLst/>
          </a:prstGeom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73680033-EFEE-4A5D-A8CC-B0F43ED16C68}"/>
              </a:ext>
            </a:extLst>
          </p:cNvPr>
          <p:cNvGrpSpPr/>
          <p:nvPr/>
        </p:nvGrpSpPr>
        <p:grpSpPr>
          <a:xfrm>
            <a:off x="5064880" y="3338735"/>
            <a:ext cx="3484561" cy="1616863"/>
            <a:chOff x="3439892" y="3309206"/>
            <a:chExt cx="3484561" cy="1616863"/>
          </a:xfrm>
        </p:grpSpPr>
        <p:sp>
          <p:nvSpPr>
            <p:cNvPr id="25" name="矩形 24"/>
            <p:cNvSpPr/>
            <p:nvPr/>
          </p:nvSpPr>
          <p:spPr>
            <a:xfrm>
              <a:off x="3472780" y="3309206"/>
              <a:ext cx="30593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200" b="1" dirty="0">
                  <a:solidFill>
                    <a:prstClr val="black"/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Calibri" panose="020F0502020204030204" pitchFamily="34" charset="0"/>
                </a:rPr>
                <a:t>NDI®|HX3 Technology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3504453" y="3910406"/>
              <a:ext cx="3420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TW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Calibri" panose="020F0502020204030204" pitchFamily="34" charset="0"/>
                </a:rPr>
                <a:t>VC-A71P-HN supports the latest version of the NDI protocol, NDI®|HX3. It delivers high-quality video with very low latency and connects directly to NDI® networks. VC-A71P-HN outputs NDI®|HX3 and full NDI output simultaneously.</a:t>
              </a:r>
            </a:p>
          </p:txBody>
        </p:sp>
        <p:cxnSp>
          <p:nvCxnSpPr>
            <p:cNvPr id="27" name="直線接點 26"/>
            <p:cNvCxnSpPr/>
            <p:nvPr/>
          </p:nvCxnSpPr>
          <p:spPr>
            <a:xfrm>
              <a:off x="3439892" y="3318152"/>
              <a:ext cx="0" cy="519096"/>
            </a:xfrm>
            <a:prstGeom prst="line">
              <a:avLst/>
            </a:prstGeom>
            <a:ln w="28575">
              <a:solidFill>
                <a:srgbClr val="0083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群組 15"/>
          <p:cNvGrpSpPr/>
          <p:nvPr/>
        </p:nvGrpSpPr>
        <p:grpSpPr>
          <a:xfrm>
            <a:off x="564505" y="3323736"/>
            <a:ext cx="3452888" cy="1616813"/>
            <a:chOff x="605760" y="2767080"/>
            <a:chExt cx="3452888" cy="1616813"/>
          </a:xfrm>
        </p:grpSpPr>
        <p:sp>
          <p:nvSpPr>
            <p:cNvPr id="17" name="矩形 16"/>
            <p:cNvSpPr/>
            <p:nvPr/>
          </p:nvSpPr>
          <p:spPr>
            <a:xfrm>
              <a:off x="638648" y="2767080"/>
              <a:ext cx="275229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TW" sz="2200" b="1" dirty="0">
                  <a:solidFill>
                    <a:prstClr val="black"/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Calibri" panose="020F0502020204030204" pitchFamily="34" charset="0"/>
                </a:rPr>
                <a:t>NDI® High Bandwidth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638648" y="3368230"/>
              <a:ext cx="3420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TW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Calibri" panose="020F0502020204030204" pitchFamily="34" charset="0"/>
                </a:rPr>
                <a:t>Featuring full NDI, VC-A71P-HN delivers high-quality video over IP networks with ultra-low latency. Visually lossless, the I-Frame NDI codec is suitable for use in high-end video and TV production, live events and studios.</a:t>
              </a:r>
              <a:endParaRPr lang="zh-TW" altLang="zh-TW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endParaRPr>
            </a:p>
          </p:txBody>
        </p:sp>
        <p:cxnSp>
          <p:nvCxnSpPr>
            <p:cNvPr id="19" name="直線接點 18"/>
            <p:cNvCxnSpPr/>
            <p:nvPr/>
          </p:nvCxnSpPr>
          <p:spPr>
            <a:xfrm>
              <a:off x="605760" y="2776026"/>
              <a:ext cx="0" cy="519096"/>
            </a:xfrm>
            <a:prstGeom prst="line">
              <a:avLst/>
            </a:prstGeom>
            <a:ln w="28575">
              <a:solidFill>
                <a:srgbClr val="0083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AE7AEA92-C42C-4752-AEE3-BCC9DC93ED3B}"/>
              </a:ext>
            </a:extLst>
          </p:cNvPr>
          <p:cNvSpPr/>
          <p:nvPr/>
        </p:nvSpPr>
        <p:spPr>
          <a:xfrm>
            <a:off x="1" y="0"/>
            <a:ext cx="9143999" cy="751798"/>
          </a:xfrm>
          <a:prstGeom prst="rect">
            <a:avLst/>
          </a:prstGeom>
          <a:solidFill>
            <a:srgbClr val="008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3C8B8788-697F-4186-91CC-61A4DAFC7C37}"/>
              </a:ext>
            </a:extLst>
          </p:cNvPr>
          <p:cNvSpPr txBox="1"/>
          <p:nvPr/>
        </p:nvSpPr>
        <p:spPr>
          <a:xfrm>
            <a:off x="251521" y="87357"/>
            <a:ext cx="54721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Selling Point</a:t>
            </a:r>
          </a:p>
        </p:txBody>
      </p:sp>
    </p:spTree>
    <p:extLst>
      <p:ext uri="{BB962C8B-B14F-4D97-AF65-F5344CB8AC3E}">
        <p14:creationId xmlns:p14="http://schemas.microsoft.com/office/powerpoint/2010/main" val="169489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96FF3AF-10D8-464B-B31E-A14F2EB504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64" y="890374"/>
            <a:ext cx="2880000" cy="21600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D94FA04-03E3-4E20-AECB-13FE4661CC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1" b="17443"/>
          <a:stretch/>
        </p:blipFill>
        <p:spPr>
          <a:xfrm>
            <a:off x="482016" y="1196770"/>
            <a:ext cx="3470754" cy="1705938"/>
          </a:xfrm>
          <a:prstGeom prst="rect">
            <a:avLst/>
          </a:prstGeom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73680033-EFEE-4A5D-A8CC-B0F43ED16C68}"/>
              </a:ext>
            </a:extLst>
          </p:cNvPr>
          <p:cNvGrpSpPr/>
          <p:nvPr/>
        </p:nvGrpSpPr>
        <p:grpSpPr>
          <a:xfrm>
            <a:off x="5064880" y="3338735"/>
            <a:ext cx="3484561" cy="1616863"/>
            <a:chOff x="3439892" y="3309206"/>
            <a:chExt cx="3484561" cy="1616863"/>
          </a:xfrm>
        </p:grpSpPr>
        <p:sp>
          <p:nvSpPr>
            <p:cNvPr id="25" name="矩形 24"/>
            <p:cNvSpPr/>
            <p:nvPr/>
          </p:nvSpPr>
          <p:spPr>
            <a:xfrm>
              <a:off x="3472780" y="3309206"/>
              <a:ext cx="30593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TW" sz="2200" b="1" dirty="0">
                  <a:solidFill>
                    <a:prstClr val="black"/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Calibri" panose="020F0502020204030204" pitchFamily="34" charset="0"/>
                </a:rPr>
                <a:t>BT.2020/Rec.709 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3504453" y="3910406"/>
              <a:ext cx="3420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TW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Calibri" panose="020F0502020204030204" pitchFamily="34" charset="0"/>
                </a:rPr>
                <a:t>Lumens VC-A71P-HN supports the BT.2020 color gamut for wide and precise color reproduction. With BT.2020, VC-A71P-HN can be matched with other cameras and deliver video output optimized for new generation </a:t>
              </a:r>
              <a:r>
                <a:rPr lang="en-US" altLang="zh-TW" sz="12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Calibri" panose="020F0502020204030204" pitchFamily="34" charset="0"/>
                </a:rPr>
                <a:t>UltraHD</a:t>
              </a:r>
              <a:r>
                <a:rPr lang="en-US" altLang="zh-TW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Calibri" panose="020F0502020204030204" pitchFamily="34" charset="0"/>
                </a:rPr>
                <a:t> monitors. </a:t>
              </a:r>
            </a:p>
          </p:txBody>
        </p:sp>
        <p:cxnSp>
          <p:nvCxnSpPr>
            <p:cNvPr id="27" name="直線接點 26"/>
            <p:cNvCxnSpPr/>
            <p:nvPr/>
          </p:nvCxnSpPr>
          <p:spPr>
            <a:xfrm>
              <a:off x="3439892" y="3318152"/>
              <a:ext cx="0" cy="519096"/>
            </a:xfrm>
            <a:prstGeom prst="line">
              <a:avLst/>
            </a:prstGeom>
            <a:ln w="28575">
              <a:solidFill>
                <a:srgbClr val="0083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群組 15"/>
          <p:cNvGrpSpPr/>
          <p:nvPr/>
        </p:nvGrpSpPr>
        <p:grpSpPr>
          <a:xfrm>
            <a:off x="564505" y="3323736"/>
            <a:ext cx="3452888" cy="1801479"/>
            <a:chOff x="605760" y="2767080"/>
            <a:chExt cx="3452888" cy="1801479"/>
          </a:xfrm>
        </p:grpSpPr>
        <p:sp>
          <p:nvSpPr>
            <p:cNvPr id="17" name="矩形 16"/>
            <p:cNvSpPr/>
            <p:nvPr/>
          </p:nvSpPr>
          <p:spPr>
            <a:xfrm>
              <a:off x="638648" y="2767080"/>
              <a:ext cx="30593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TW" sz="2200" b="1" dirty="0">
                  <a:solidFill>
                    <a:prstClr val="black"/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Calibri" panose="020F0502020204030204" pitchFamily="34" charset="0"/>
                </a:rPr>
                <a:t>Broadcast Connections 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638648" y="3368230"/>
              <a:ext cx="34200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TW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Calibri" panose="020F0502020204030204" pitchFamily="34" charset="0"/>
                </a:rPr>
                <a:t>VC-A71P-HN is equipped with dual SDI ports (12G and 3G) and a genlock connector to synchronize broadcast equipment. The camera can be powered over the Ethernet (PoE++); the network port can also be used for SRT and MPEG-TS output, as well as standard web</a:t>
              </a:r>
              <a:r>
                <a:rPr lang="zh-TW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Calibri" panose="020F0502020204030204" pitchFamily="34" charset="0"/>
                </a:rPr>
                <a:t> </a:t>
              </a:r>
              <a:r>
                <a:rPr lang="en-US" altLang="zh-TW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Calibri" panose="020F0502020204030204" pitchFamily="34" charset="0"/>
                </a:rPr>
                <a:t>streaming protocols.</a:t>
              </a:r>
              <a:endParaRPr lang="zh-TW" altLang="zh-TW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endParaRPr>
            </a:p>
          </p:txBody>
        </p:sp>
        <p:cxnSp>
          <p:nvCxnSpPr>
            <p:cNvPr id="19" name="直線接點 18"/>
            <p:cNvCxnSpPr/>
            <p:nvPr/>
          </p:nvCxnSpPr>
          <p:spPr>
            <a:xfrm>
              <a:off x="605760" y="2776026"/>
              <a:ext cx="0" cy="519096"/>
            </a:xfrm>
            <a:prstGeom prst="line">
              <a:avLst/>
            </a:prstGeom>
            <a:ln w="28575">
              <a:solidFill>
                <a:srgbClr val="0083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AE7AEA92-C42C-4752-AEE3-BCC9DC93ED3B}"/>
              </a:ext>
            </a:extLst>
          </p:cNvPr>
          <p:cNvSpPr/>
          <p:nvPr/>
        </p:nvSpPr>
        <p:spPr>
          <a:xfrm>
            <a:off x="1" y="0"/>
            <a:ext cx="9143999" cy="751798"/>
          </a:xfrm>
          <a:prstGeom prst="rect">
            <a:avLst/>
          </a:prstGeom>
          <a:solidFill>
            <a:srgbClr val="008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3C8B8788-697F-4186-91CC-61A4DAFC7C37}"/>
              </a:ext>
            </a:extLst>
          </p:cNvPr>
          <p:cNvSpPr txBox="1"/>
          <p:nvPr/>
        </p:nvSpPr>
        <p:spPr>
          <a:xfrm>
            <a:off x="251521" y="87357"/>
            <a:ext cx="54721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Selling Point</a:t>
            </a:r>
          </a:p>
        </p:txBody>
      </p:sp>
    </p:spTree>
    <p:extLst>
      <p:ext uri="{BB962C8B-B14F-4D97-AF65-F5344CB8AC3E}">
        <p14:creationId xmlns:p14="http://schemas.microsoft.com/office/powerpoint/2010/main" val="2798904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CDA4C290-A0BA-4281-934B-03CC8B6B5675}"/>
              </a:ext>
            </a:extLst>
          </p:cNvPr>
          <p:cNvSpPr/>
          <p:nvPr/>
        </p:nvSpPr>
        <p:spPr>
          <a:xfrm>
            <a:off x="7229884" y="58503"/>
            <a:ext cx="1914116" cy="520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726F7DC-9F4D-4B84-A0EE-D19667B6C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820878"/>
              </p:ext>
            </p:extLst>
          </p:nvPr>
        </p:nvGraphicFramePr>
        <p:xfrm>
          <a:off x="496389" y="871498"/>
          <a:ext cx="8255727" cy="40725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0568">
                  <a:extLst>
                    <a:ext uri="{9D8B030D-6E8A-4147-A177-3AD203B41FA5}">
                      <a16:colId xmlns:a16="http://schemas.microsoft.com/office/drawing/2014/main" val="3646402362"/>
                    </a:ext>
                  </a:extLst>
                </a:gridCol>
                <a:gridCol w="1019583">
                  <a:extLst>
                    <a:ext uri="{9D8B030D-6E8A-4147-A177-3AD203B41FA5}">
                      <a16:colId xmlns:a16="http://schemas.microsoft.com/office/drawing/2014/main" val="515643815"/>
                    </a:ext>
                  </a:extLst>
                </a:gridCol>
                <a:gridCol w="2205192">
                  <a:extLst>
                    <a:ext uri="{9D8B030D-6E8A-4147-A177-3AD203B41FA5}">
                      <a16:colId xmlns:a16="http://schemas.microsoft.com/office/drawing/2014/main" val="3599193815"/>
                    </a:ext>
                  </a:extLst>
                </a:gridCol>
                <a:gridCol w="2205192">
                  <a:extLst>
                    <a:ext uri="{9D8B030D-6E8A-4147-A177-3AD203B41FA5}">
                      <a16:colId xmlns:a16="http://schemas.microsoft.com/office/drawing/2014/main" val="1173969814"/>
                    </a:ext>
                  </a:extLst>
                </a:gridCol>
                <a:gridCol w="2205192">
                  <a:extLst>
                    <a:ext uri="{9D8B030D-6E8A-4147-A177-3AD203B41FA5}">
                      <a16:colId xmlns:a16="http://schemas.microsoft.com/office/drawing/2014/main" val="2697984679"/>
                    </a:ext>
                  </a:extLst>
                </a:gridCol>
              </a:tblGrid>
              <a:tr h="3057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Item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Model</a:t>
                      </a:r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 Name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Lumens  </a:t>
                      </a:r>
                      <a:r>
                        <a:rPr lang="en-US" altLang="zh-TW" sz="1400" b="1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VC-A71P-HN</a:t>
                      </a: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Panasonic  </a:t>
                      </a:r>
                      <a:r>
                        <a:rPr lang="en-US" altLang="zh-TW" sz="1400" b="1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AW-UE80</a:t>
                      </a: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Panasonic  AW-UE100</a:t>
                      </a: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1579208277"/>
                  </a:ext>
                </a:extLst>
              </a:tr>
              <a:tr h="143416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Camera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Price(USD)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</a:rPr>
                        <a:t>$ 4,995</a:t>
                      </a:r>
                      <a:endParaRPr lang="en-US" alt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</a:rPr>
                        <a:t>$ 5,500</a:t>
                      </a:r>
                      <a:endParaRPr lang="en-US" alt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u="none" strike="noStrike" dirty="0">
                          <a:effectLst/>
                        </a:rPr>
                        <a:t>$ 7,295</a:t>
                      </a:r>
                      <a:endParaRPr lang="en-US" alt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69730783"/>
                  </a:ext>
                </a:extLst>
              </a:tr>
              <a:tr h="1434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Video Format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4K60p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4K60p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u="none" strike="noStrike" dirty="0">
                          <a:effectLst/>
                        </a:rPr>
                        <a:t>4K60p</a:t>
                      </a:r>
                      <a:endParaRPr lang="en-US" alt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3960363054"/>
                  </a:ext>
                </a:extLst>
              </a:tr>
              <a:tr h="1434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Sensor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1/1.8" 9.17 MP CMOS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1/2.5" MOS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u="none" strike="noStrike" dirty="0">
                          <a:effectLst/>
                        </a:rPr>
                        <a:t>1/2.5" MOS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2776332998"/>
                  </a:ext>
                </a:extLst>
              </a:tr>
              <a:tr h="1434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Video Output Interface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HDMI2.0, Ethernet, </a:t>
                      </a:r>
                      <a:r>
                        <a:rPr lang="en-US" altLang="zh-TW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12G-SDI, 3G-SDI, </a:t>
                      </a:r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USB3.0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3G-SDI, HDMI, Ethernet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HDMI,Ethernet,12G-SDI,3G-SDI,Optical fiber</a:t>
                      </a: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3877217284"/>
                  </a:ext>
                </a:extLst>
              </a:tr>
              <a:tr h="1434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Optical Zoom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30x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24x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u="none" strike="noStrike" dirty="0">
                          <a:effectLst/>
                        </a:rPr>
                        <a:t>24x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146854760"/>
                  </a:ext>
                </a:extLst>
              </a:tr>
              <a:tr h="1434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Horizontal Viewing Angle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</a:rPr>
                        <a:t>63°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</a:rPr>
                        <a:t>74.1°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u="none" strike="noStrike" dirty="0">
                          <a:effectLst/>
                        </a:rPr>
                        <a:t>74.1°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830619518"/>
                  </a:ext>
                </a:extLst>
              </a:tr>
              <a:tr h="1434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Focal Length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6.5mm ~ 202mm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4.12 ~ 98.9 mm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u="none" strike="noStrike" dirty="0">
                          <a:effectLst/>
                        </a:rPr>
                        <a:t>4.12 ~ 98.9 mm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213395573"/>
                  </a:ext>
                </a:extLst>
              </a:tr>
              <a:tr h="2822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Minimum Object Distance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1.5m (Wide/Tele)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100 mm(Wide)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1200 mm(Tele)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u="none" strike="noStrike" dirty="0">
                          <a:effectLst/>
                        </a:rPr>
                        <a:t>100 mm(Wide)</a:t>
                      </a:r>
                      <a:br>
                        <a:rPr lang="en-US" altLang="zh-TW" sz="900" u="none" strike="noStrike" dirty="0">
                          <a:effectLst/>
                        </a:rPr>
                      </a:br>
                      <a:r>
                        <a:rPr lang="en-US" altLang="zh-TW" sz="900" u="none" strike="noStrike" dirty="0">
                          <a:effectLst/>
                        </a:rPr>
                        <a:t>1200 mm(Tele)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2086578090"/>
                  </a:ext>
                </a:extLst>
              </a:tr>
              <a:tr h="793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Focus System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Auto, Manual, </a:t>
                      </a:r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Smart AF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Auto, Manual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u="none" strike="noStrike" dirty="0">
                          <a:effectLst/>
                        </a:rPr>
                        <a:t>Auto, Manual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949696154"/>
                  </a:ext>
                </a:extLst>
              </a:tr>
              <a:tr h="1434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Genlock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</a:rPr>
                        <a:t>Yes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Yes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u="none" strike="noStrike" dirty="0">
                          <a:effectLst/>
                        </a:rPr>
                        <a:t>Yes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2005946918"/>
                  </a:ext>
                </a:extLst>
              </a:tr>
              <a:tr h="1434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AR/VR systems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err="1">
                          <a:effectLst/>
                        </a:rPr>
                        <a:t>FreeD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kern="1200" dirty="0" err="1">
                          <a:solidFill>
                            <a:schemeClr val="dk1"/>
                          </a:solidFill>
                          <a:effectLst/>
                        </a:rPr>
                        <a:t>FreeD</a:t>
                      </a:r>
                      <a:endParaRPr lang="en-US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u="none" strike="noStrike" kern="1200" dirty="0" err="1">
                          <a:solidFill>
                            <a:schemeClr val="dk1"/>
                          </a:solidFill>
                          <a:effectLst/>
                        </a:rPr>
                        <a:t>FreeD</a:t>
                      </a:r>
                      <a:endParaRPr lang="en-US" altLang="zh-TW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922589503"/>
                  </a:ext>
                </a:extLst>
              </a:tr>
              <a:tr h="2822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Output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HDMI/SDI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HDMI : 4Kp60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12G-SDI : 4Kp60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HDMI : 4Kp60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3G-SDI : 1080p60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u="none" strike="noStrike" dirty="0">
                          <a:effectLst/>
                        </a:rPr>
                        <a:t>HDMI : 4Kp60</a:t>
                      </a:r>
                      <a:br>
                        <a:rPr lang="en-US" altLang="zh-TW" sz="900" u="none" strike="noStrike" dirty="0">
                          <a:effectLst/>
                        </a:rPr>
                      </a:br>
                      <a:r>
                        <a:rPr lang="en-US" altLang="zh-TW" sz="900" u="none" strike="noStrike" dirty="0">
                          <a:effectLst/>
                        </a:rPr>
                        <a:t>12G-SDI : 4Kp60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2827764826"/>
                  </a:ext>
                </a:extLst>
              </a:tr>
              <a:tr h="4210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IP Stream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HEVC </a:t>
                      </a:r>
                      <a:r>
                        <a:rPr lang="en-US" altLang="zh-TW" sz="900" u="none" strike="noStrike" dirty="0">
                          <a:effectLst/>
                        </a:rPr>
                        <a:t>: </a:t>
                      </a:r>
                      <a:r>
                        <a:rPr lang="en-US" sz="900" u="none" strike="noStrike" dirty="0">
                          <a:effectLst/>
                        </a:rPr>
                        <a:t>4Kp60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H.264 </a:t>
                      </a:r>
                      <a:r>
                        <a:rPr lang="en-US" altLang="zh-TW" sz="900" u="none" strike="noStrike" dirty="0">
                          <a:effectLst/>
                        </a:rPr>
                        <a:t>: </a:t>
                      </a:r>
                      <a:r>
                        <a:rPr lang="en-US" sz="900" u="none" strike="noStrike" dirty="0">
                          <a:effectLst/>
                        </a:rPr>
                        <a:t>1080p60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H.264 </a:t>
                      </a:r>
                      <a:r>
                        <a:rPr lang="en-US" altLang="zh-TW" sz="900" u="none" strike="noStrike" dirty="0">
                          <a:effectLst/>
                        </a:rPr>
                        <a:t>: </a:t>
                      </a:r>
                      <a:r>
                        <a:rPr lang="en-US" sz="900" u="none" strike="noStrike" dirty="0">
                          <a:effectLst/>
                        </a:rPr>
                        <a:t>360p30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HEVC </a:t>
                      </a:r>
                      <a:r>
                        <a:rPr lang="en-US" altLang="zh-TW" sz="900" u="none" strike="noStrike" dirty="0">
                          <a:effectLst/>
                        </a:rPr>
                        <a:t>: </a:t>
                      </a:r>
                      <a:r>
                        <a:rPr lang="en-US" sz="900" u="none" strike="noStrike" dirty="0">
                          <a:effectLst/>
                        </a:rPr>
                        <a:t>1080p60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HEVC </a:t>
                      </a:r>
                      <a:r>
                        <a:rPr lang="en-US" altLang="zh-TW" sz="900" u="none" strike="noStrike" dirty="0">
                          <a:effectLst/>
                        </a:rPr>
                        <a:t>: </a:t>
                      </a:r>
                      <a:r>
                        <a:rPr lang="en-US" altLang="zh-TW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2160p30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H.264 </a:t>
                      </a:r>
                      <a:r>
                        <a:rPr lang="en-US" altLang="zh-TW" sz="900" u="none" strike="noStrike" dirty="0">
                          <a:effectLst/>
                        </a:rPr>
                        <a:t>: </a:t>
                      </a:r>
                      <a:r>
                        <a:rPr lang="en-US" altLang="zh-TW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2160p60</a:t>
                      </a:r>
                      <a:endParaRPr lang="en-US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fontAlgn="ctr" latinLnBrk="0" hangingPunct="1"/>
                      <a:r>
                        <a:rPr 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JPEG (MJPEG) </a:t>
                      </a:r>
                      <a:r>
                        <a:rPr lang="en-US" altLang="zh-TW" sz="900" u="none" strike="noStrike" dirty="0">
                          <a:effectLst/>
                        </a:rPr>
                        <a:t>: </a:t>
                      </a:r>
                      <a:r>
                        <a:rPr 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2160p30</a:t>
                      </a: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1236732390"/>
                  </a:ext>
                </a:extLst>
              </a:tr>
              <a:tr h="2822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USB Output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H.264 </a:t>
                      </a:r>
                      <a:r>
                        <a:rPr lang="en-US" altLang="zh-TW" sz="900" u="none" strike="noStrike" dirty="0">
                          <a:effectLst/>
                        </a:rPr>
                        <a:t>: </a:t>
                      </a:r>
                      <a:r>
                        <a:rPr lang="en-US" sz="900" u="none" strike="noStrike" dirty="0">
                          <a:effectLst/>
                        </a:rPr>
                        <a:t>2160p30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MJPEG </a:t>
                      </a:r>
                      <a:r>
                        <a:rPr lang="en-US" altLang="zh-TW" sz="900" u="none" strike="noStrike" dirty="0">
                          <a:effectLst/>
                        </a:rPr>
                        <a:t>: </a:t>
                      </a:r>
                      <a:r>
                        <a:rPr lang="en-US" sz="900" u="none" strike="noStrike" dirty="0">
                          <a:effectLst/>
                        </a:rPr>
                        <a:t>1080p30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NA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</a:rPr>
                        <a:t>NA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1913544619"/>
                  </a:ext>
                </a:extLst>
              </a:tr>
              <a:tr h="231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Network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Stream Protocol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Full NDI / </a:t>
                      </a:r>
                      <a:r>
                        <a:rPr lang="en-US" altLang="zh-TW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NDI|HX3 / NDI|HX2</a:t>
                      </a:r>
                      <a:r>
                        <a:rPr lang="en-US" altLang="zh-TW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u="none" strike="noStrike" dirty="0">
                          <a:effectLst/>
                        </a:rPr>
                        <a:t>RTSP / RTMP / RTMPS / MPEG-TS / SRT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RTSP / RTMP / MPEG-TS / SRT / </a:t>
                      </a:r>
                    </a:p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NDI|HX / Full NDI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</a:rPr>
                        <a:t>RTSP / RTMP / SRT / </a:t>
                      </a:r>
                    </a:p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</a:rPr>
                        <a:t>NDI|HX / Full NDI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3784474642"/>
                  </a:ext>
                </a:extLst>
              </a:tr>
              <a:tr h="23151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Camera </a:t>
                      </a:r>
                      <a:b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</a:br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Control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Protocol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VISCA / VISCAIP / ONVIF / PELCO D / NDI / UVC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Panasonic / NDI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u="none" strike="noStrike" dirty="0">
                          <a:effectLst/>
                        </a:rPr>
                        <a:t>Panasonic / NDI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510522334"/>
                  </a:ext>
                </a:extLst>
              </a:tr>
              <a:tr h="1434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UVC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NA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NA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2790545199"/>
                  </a:ext>
                </a:extLst>
              </a:tr>
              <a:tr h="1434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UAC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NA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NA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118270164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557764F8-D526-477A-9107-017130D6A0FE}"/>
              </a:ext>
            </a:extLst>
          </p:cNvPr>
          <p:cNvSpPr txBox="1"/>
          <p:nvPr/>
        </p:nvSpPr>
        <p:spPr>
          <a:xfrm>
            <a:off x="212102" y="-7348"/>
            <a:ext cx="2570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Competitive Product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2C986DF-E546-4D42-95CE-976FE6715F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4" t="15009" r="29018" b="13260"/>
          <a:stretch/>
        </p:blipFill>
        <p:spPr>
          <a:xfrm>
            <a:off x="3082834" y="199411"/>
            <a:ext cx="496389" cy="60888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49B71D7-7DFD-4022-9AAC-CC16FF405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884" y="242455"/>
            <a:ext cx="720000" cy="56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66337D8-EE99-494F-984D-D93C0118B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26" y="246926"/>
            <a:ext cx="720000" cy="55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112;p4">
            <a:extLst>
              <a:ext uri="{FF2B5EF4-FFF2-40B4-BE49-F238E27FC236}">
                <a16:creationId xmlns:a16="http://schemas.microsoft.com/office/drawing/2014/main" id="{1921C7AE-2439-459D-A47F-465E474BAF9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53264"/>
          <a:stretch/>
        </p:blipFill>
        <p:spPr>
          <a:xfrm>
            <a:off x="3626974" y="58503"/>
            <a:ext cx="551434" cy="520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4747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藍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43403</TotalTime>
  <Words>1531</Words>
  <Application>Microsoft Office PowerPoint</Application>
  <PresentationFormat>如螢幕大小 (16:9)</PresentationFormat>
  <Paragraphs>256</Paragraphs>
  <Slides>12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12</vt:i4>
      </vt:variant>
    </vt:vector>
  </HeadingPairs>
  <TitlesOfParts>
    <vt:vector size="21" baseType="lpstr">
      <vt:lpstr>Myriad Pro</vt:lpstr>
      <vt:lpstr>微軟正黑體</vt:lpstr>
      <vt:lpstr>Arial</vt:lpstr>
      <vt:lpstr>Calibri</vt:lpstr>
      <vt:lpstr>Calibri Light</vt:lpstr>
      <vt:lpstr>Noto Sans</vt:lpstr>
      <vt:lpstr>Wingdings</vt:lpstr>
      <vt:lpstr>Office 佈景主題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VC-A71P-HN Product Introduction</dc:title>
  <dc:creator>Shani Wu</dc:creator>
  <cp:lastModifiedBy>Shani.Wu(吳政萱)</cp:lastModifiedBy>
  <cp:revision>438</cp:revision>
  <dcterms:created xsi:type="dcterms:W3CDTF">2022-05-20T00:07:10Z</dcterms:created>
  <dcterms:modified xsi:type="dcterms:W3CDTF">2023-03-01T05:34:18Z</dcterms:modified>
</cp:coreProperties>
</file>